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257" r:id="rId2"/>
    <p:sldId id="338" r:id="rId3"/>
    <p:sldId id="343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8" r:id="rId15"/>
    <p:sldId id="359" r:id="rId16"/>
    <p:sldId id="360" r:id="rId17"/>
    <p:sldId id="361" r:id="rId18"/>
    <p:sldId id="362" r:id="rId19"/>
    <p:sldId id="344" r:id="rId20"/>
    <p:sldId id="363" r:id="rId21"/>
    <p:sldId id="404" r:id="rId22"/>
    <p:sldId id="364" r:id="rId23"/>
    <p:sldId id="365" r:id="rId24"/>
    <p:sldId id="366" r:id="rId25"/>
    <p:sldId id="374" r:id="rId26"/>
    <p:sldId id="381" r:id="rId27"/>
    <p:sldId id="375" r:id="rId28"/>
    <p:sldId id="376" r:id="rId29"/>
    <p:sldId id="405" r:id="rId30"/>
    <p:sldId id="378" r:id="rId31"/>
    <p:sldId id="379" r:id="rId32"/>
    <p:sldId id="380" r:id="rId33"/>
    <p:sldId id="406" r:id="rId34"/>
    <p:sldId id="384" r:id="rId35"/>
    <p:sldId id="407" r:id="rId36"/>
    <p:sldId id="385" r:id="rId37"/>
    <p:sldId id="386" r:id="rId38"/>
    <p:sldId id="387" r:id="rId39"/>
    <p:sldId id="389" r:id="rId40"/>
    <p:sldId id="391" r:id="rId41"/>
    <p:sldId id="393" r:id="rId42"/>
    <p:sldId id="394" r:id="rId43"/>
    <p:sldId id="395" r:id="rId44"/>
    <p:sldId id="396" r:id="rId45"/>
    <p:sldId id="397" r:id="rId46"/>
    <p:sldId id="398" r:id="rId47"/>
    <p:sldId id="399" r:id="rId48"/>
    <p:sldId id="400" r:id="rId49"/>
    <p:sldId id="401" r:id="rId50"/>
    <p:sldId id="402" r:id="rId51"/>
    <p:sldId id="403" r:id="rId52"/>
    <p:sldId id="408" r:id="rId53"/>
    <p:sldId id="345" r:id="rId54"/>
    <p:sldId id="270" r:id="rId55"/>
    <p:sldId id="414" r:id="rId56"/>
    <p:sldId id="415" r:id="rId57"/>
    <p:sldId id="416" r:id="rId58"/>
    <p:sldId id="417" r:id="rId59"/>
    <p:sldId id="418" r:id="rId60"/>
    <p:sldId id="419" r:id="rId61"/>
    <p:sldId id="411" r:id="rId62"/>
    <p:sldId id="412" r:id="rId63"/>
    <p:sldId id="413" r:id="rId64"/>
    <p:sldId id="335" r:id="rId65"/>
    <p:sldId id="410" r:id="rId66"/>
  </p:sldIdLst>
  <p:sldSz cx="9144000" cy="5143500" type="screen16x9"/>
  <p:notesSz cx="6858000" cy="9144000"/>
  <p:defaultTextStyle>
    <a:defPPr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18AF18A9-49CD-4A24-B981-8354C3ABC8D2}">
          <p14:sldIdLst>
            <p14:sldId id="257"/>
            <p14:sldId id="338"/>
          </p14:sldIdLst>
        </p14:section>
        <p14:section name="Excel" id="{6A1A799C-F86C-4FAE-8FD2-B75E268DB43F}">
          <p14:sldIdLst>
            <p14:sldId id="343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8"/>
            <p14:sldId id="359"/>
            <p14:sldId id="360"/>
            <p14:sldId id="361"/>
            <p14:sldId id="362"/>
          </p14:sldIdLst>
        </p14:section>
        <p14:section name="Access" id="{C390B0CB-DE8E-489A-8EBA-F2AC904885EB}">
          <p14:sldIdLst>
            <p14:sldId id="344"/>
            <p14:sldId id="363"/>
            <p14:sldId id="404"/>
            <p14:sldId id="364"/>
            <p14:sldId id="365"/>
            <p14:sldId id="366"/>
            <p14:sldId id="374"/>
            <p14:sldId id="381"/>
            <p14:sldId id="375"/>
            <p14:sldId id="376"/>
            <p14:sldId id="405"/>
            <p14:sldId id="378"/>
            <p14:sldId id="379"/>
            <p14:sldId id="380"/>
            <p14:sldId id="406"/>
            <p14:sldId id="384"/>
            <p14:sldId id="407"/>
            <p14:sldId id="385"/>
            <p14:sldId id="386"/>
            <p14:sldId id="387"/>
            <p14:sldId id="389"/>
            <p14:sldId id="391"/>
            <p14:sldId id="393"/>
            <p14:sldId id="394"/>
            <p14:sldId id="395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8"/>
          </p14:sldIdLst>
        </p14:section>
        <p14:section name="SQL Server" id="{93DCCF1F-385B-4092-9A5E-9B8F76436A74}">
          <p14:sldIdLst>
            <p14:sldId id="345"/>
            <p14:sldId id="270"/>
            <p14:sldId id="414"/>
            <p14:sldId id="415"/>
            <p14:sldId id="416"/>
            <p14:sldId id="417"/>
            <p14:sldId id="418"/>
            <p14:sldId id="419"/>
            <p14:sldId id="411"/>
            <p14:sldId id="412"/>
          </p14:sldIdLst>
        </p14:section>
        <p14:section name="Wizualizacja danych" id="{58F32FDE-65BB-4F3F-A4FB-B06369F4007F}">
          <p14:sldIdLst>
            <p14:sldId id="413"/>
            <p14:sldId id="335"/>
            <p14:sldId id="41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D52"/>
    <a:srgbClr val="26437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Styl pośredni 3 — Ak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Styl ciemny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012ECD-51FC-41F1-AA8D-1B2483CD663E}" styleName="Styl jasny 2 — Ak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2" d="100"/>
          <a:sy n="142" d="100"/>
        </p:scale>
        <p:origin x="-66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224"/>
    </p:cViewPr>
  </p:sorterViewPr>
  <p:notesViewPr>
    <p:cSldViewPr snapToGrid="0" snapToObjects="1">
      <p:cViewPr varScale="1">
        <p:scale>
          <a:sx n="88" d="100"/>
          <a:sy n="88" d="100"/>
        </p:scale>
        <p:origin x="268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889E5-94A8-4BFB-AF5D-63776A689619}" type="datetimeFigureOut">
              <a:rPr lang="pl-PL" smtClean="0"/>
              <a:pPr/>
              <a:t>28.11.2017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23A5B-E496-450D-9999-935F2761687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28559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F5C40-7709-7D40-B47A-8508ED5FE75B}" type="datetimeFigureOut">
              <a:rPr lang="pl-PL" smtClean="0"/>
              <a:pPr/>
              <a:t>28.11.2017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14D64-BFD3-464E-8A52-07B4CA58294A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624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5AC089E7-1351-44EF-AAF3-52E204E12B0B}" type="slidenum">
              <a:rPr kumimoji="0" lang="pl-PL" altLang="pl-PL" sz="1200" smtClean="0"/>
              <a:pPr eaLnBrk="1" hangingPunct="1"/>
              <a:t>25</a:t>
            </a:fld>
            <a:endParaRPr kumimoji="0" lang="pl-PL" altLang="pl-PL" sz="1200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pl-PL" altLang="pl-PL" smtClean="0"/>
              <a:t>przykłady danych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14D64-BFD3-464E-8A52-07B4CA58294A}" type="slidenum">
              <a:rPr lang="pl-PL" smtClean="0"/>
              <a:pPr/>
              <a:t>64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740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14D64-BFD3-464E-8A52-07B4CA58294A}" type="slidenum">
              <a:rPr lang="pl-PL" smtClean="0"/>
              <a:pPr/>
              <a:t>65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740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 userDrawn="1"/>
        </p:nvSpPr>
        <p:spPr>
          <a:xfrm>
            <a:off x="0" y="2535161"/>
            <a:ext cx="9144000" cy="2608338"/>
          </a:xfrm>
          <a:prstGeom prst="rect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8" name="Tytuł 1"/>
          <p:cNvSpPr>
            <a:spLocks noGrp="1"/>
          </p:cNvSpPr>
          <p:nvPr>
            <p:ph type="ctrTitle" hasCustomPrompt="1"/>
          </p:nvPr>
        </p:nvSpPr>
        <p:spPr>
          <a:xfrm>
            <a:off x="457199" y="2535161"/>
            <a:ext cx="8229599" cy="1026962"/>
          </a:xfrm>
        </p:spPr>
        <p:txBody>
          <a:bodyPr lIns="0" rIns="0" anchor="b">
            <a:noAutofit/>
          </a:bodyPr>
          <a:lstStyle>
            <a:lvl1pPr algn="l">
              <a:lnSpc>
                <a:spcPct val="80000"/>
              </a:lnSpc>
              <a:defRPr sz="28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INSTERT TITLE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US" dirty="0" smtClean="0"/>
              <a:t>OF THE PRESENTATION</a:t>
            </a:r>
            <a:endParaRPr lang="pl-PL" dirty="0"/>
          </a:p>
        </p:txBody>
      </p:sp>
      <p:sp>
        <p:nvSpPr>
          <p:cNvPr id="9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457199" y="3562123"/>
            <a:ext cx="8229599" cy="549693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2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smtClean="0"/>
              <a:t>INSERT SUBTITLE OF THE PRESENTATION</a:t>
            </a:r>
            <a:endParaRPr lang="pl-PL" dirty="0"/>
          </a:p>
        </p:txBody>
      </p:sp>
      <p:sp>
        <p:nvSpPr>
          <p:cNvPr id="10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1219200" cy="27463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lang="pl-PL" sz="9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2CBB02E-943C-4C46-9B21-33621668B686}" type="datetimeFigureOut">
              <a:rPr lang="pl-PL" smtClean="0"/>
              <a:pPr/>
              <a:t>28.11.2017</a:t>
            </a:fld>
            <a:endParaRPr lang="pl-PL" dirty="0"/>
          </a:p>
        </p:txBody>
      </p:sp>
      <p:pic>
        <p:nvPicPr>
          <p:cNvPr id="12" name="Obraz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16" name="Symbol zastępczy tekstu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4111816"/>
            <a:ext cx="4000500" cy="295466"/>
          </a:xfrm>
          <a:noFill/>
        </p:spPr>
        <p:txBody>
          <a:bodyPr wrap="square" lIns="0" rIns="0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baseline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defRPr lang="pl-PL" sz="12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Your</a:t>
            </a:r>
            <a:r>
              <a:rPr lang="pl-PL" dirty="0" smtClean="0"/>
              <a:t> First </a:t>
            </a:r>
            <a:r>
              <a:rPr lang="pl-PL" dirty="0" err="1" smtClean="0"/>
              <a:t>Name</a:t>
            </a:r>
            <a:r>
              <a:rPr lang="pl-PL" dirty="0" smtClean="0"/>
              <a:t> and </a:t>
            </a:r>
            <a:r>
              <a:rPr lang="pl-PL" dirty="0" err="1" smtClean="0"/>
              <a:t>Surname</a:t>
            </a:r>
            <a:endParaRPr lang="pl-PL" dirty="0"/>
          </a:p>
        </p:txBody>
      </p:sp>
      <p:sp>
        <p:nvSpPr>
          <p:cNvPr id="17" name="Symbol zastępczy tekstu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4407282"/>
            <a:ext cx="4000500" cy="295466"/>
          </a:xfrm>
          <a:noFill/>
        </p:spPr>
        <p:txBody>
          <a:bodyPr wrap="square" lIns="0" rIns="0" rtlCol="0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0" kern="1200" baseline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defRPr lang="pl-PL" sz="12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Your</a:t>
            </a:r>
            <a:r>
              <a:rPr lang="pl-PL" dirty="0" smtClean="0"/>
              <a:t> </a:t>
            </a:r>
            <a:r>
              <a:rPr lang="pl-PL" dirty="0" err="1" smtClean="0"/>
              <a:t>Position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92471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Clea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4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0" name="Prostokąt 9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342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2 columns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676400" y="4774697"/>
            <a:ext cx="5118100" cy="273844"/>
          </a:xfrm>
          <a:prstGeom prst="rect">
            <a:avLst/>
          </a:prstGeom>
        </p:spPr>
        <p:txBody>
          <a:bodyPr/>
          <a:lstStyle>
            <a:lvl1pPr algn="l">
              <a:defRPr sz="1050"/>
            </a:lvl1pPr>
          </a:lstStyle>
          <a:p>
            <a:r>
              <a:rPr lang="pl-PL" dirty="0" err="1" smtClean="0"/>
              <a:t>Footer</a:t>
            </a:r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0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26" hasCustomPrompt="1"/>
          </p:nvPr>
        </p:nvSpPr>
        <p:spPr>
          <a:xfrm>
            <a:off x="457200" y="853640"/>
            <a:ext cx="4085063" cy="3913622"/>
          </a:xfrm>
        </p:spPr>
        <p:txBody>
          <a:bodyPr/>
          <a:lstStyle>
            <a:lvl1pPr>
              <a:defRPr b="0"/>
            </a:lvl1pPr>
            <a:lvl4pPr>
              <a:defRPr/>
            </a:lvl4pPr>
            <a:lvl5pPr>
              <a:defRPr/>
            </a:lvl5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 smtClean="0"/>
          </a:p>
          <a:p>
            <a:pPr lvl="1"/>
            <a:r>
              <a:rPr lang="pl-PL" dirty="0" err="1" smtClean="0"/>
              <a:t>Second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2"/>
            <a:r>
              <a:rPr lang="pl-PL" dirty="0" smtClean="0"/>
              <a:t>Third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3"/>
            <a:r>
              <a:rPr lang="pl-PL" dirty="0" err="1" smtClean="0"/>
              <a:t>Fourth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4"/>
            <a:r>
              <a:rPr lang="pl-PL" dirty="0" err="1" smtClean="0"/>
              <a:t>Fifth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</p:txBody>
      </p:sp>
      <p:sp>
        <p:nvSpPr>
          <p:cNvPr id="13" name="Symbol zastępczy tekstu 3"/>
          <p:cNvSpPr>
            <a:spLocks noGrp="1"/>
          </p:cNvSpPr>
          <p:nvPr>
            <p:ph type="body" sz="quarter" idx="27" hasCustomPrompt="1"/>
          </p:nvPr>
        </p:nvSpPr>
        <p:spPr>
          <a:xfrm>
            <a:off x="4638908" y="853641"/>
            <a:ext cx="4054640" cy="3913622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 smtClean="0"/>
          </a:p>
          <a:p>
            <a:pPr lvl="1"/>
            <a:r>
              <a:rPr lang="pl-PL" dirty="0" err="1" smtClean="0"/>
              <a:t>Second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2"/>
            <a:r>
              <a:rPr lang="pl-PL" dirty="0" smtClean="0"/>
              <a:t>Third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3"/>
            <a:r>
              <a:rPr lang="pl-PL" dirty="0" err="1" smtClean="0"/>
              <a:t>Fourth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4"/>
            <a:r>
              <a:rPr lang="pl-PL" dirty="0" err="1" smtClean="0"/>
              <a:t>Fifth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</p:txBody>
      </p:sp>
      <p:sp>
        <p:nvSpPr>
          <p:cNvPr id="15" name="Prostokąt 14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162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Obraz 3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33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4" name="Prostokąt 13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788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ekstu 13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335088"/>
            <a:ext cx="2378075" cy="252755"/>
          </a:xfrm>
        </p:spPr>
        <p:txBody>
          <a:bodyPr anchor="ctr">
            <a:normAutofit/>
          </a:bodyPr>
          <a:lstStyle>
            <a:lvl1pPr algn="ctr"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6" name="Symbol zastępczy tekstu 13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2187148"/>
            <a:ext cx="2378075" cy="1538416"/>
          </a:xfrm>
        </p:spPr>
        <p:txBody>
          <a:bodyPr anchor="t">
            <a:noAutofit/>
          </a:bodyPr>
          <a:lstStyle>
            <a:lvl1pPr algn="ctr">
              <a:lnSpc>
                <a:spcPct val="150000"/>
              </a:lnSpc>
              <a:buNone/>
              <a:defRPr sz="1100" b="0" baseline="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 smtClean="0"/>
          </a:p>
        </p:txBody>
      </p:sp>
      <p:sp>
        <p:nvSpPr>
          <p:cNvPr id="19" name="Symbol zastępczy tekstu 13"/>
          <p:cNvSpPr>
            <a:spLocks noGrp="1"/>
          </p:cNvSpPr>
          <p:nvPr>
            <p:ph type="body" sz="quarter" idx="16" hasCustomPrompt="1"/>
          </p:nvPr>
        </p:nvSpPr>
        <p:spPr>
          <a:xfrm>
            <a:off x="718751" y="4071948"/>
            <a:ext cx="1915297" cy="252755"/>
          </a:xfrm>
        </p:spPr>
        <p:txBody>
          <a:bodyPr anchor="ctr">
            <a:noAutofit/>
          </a:bodyPr>
          <a:lstStyle>
            <a:lvl1pPr algn="ctr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button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1" name="Symbol zastępczy tekstu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1587843"/>
            <a:ext cx="2378075" cy="339811"/>
          </a:xfrm>
        </p:spPr>
        <p:txBody>
          <a:bodyPr anchor="t">
            <a:noAutofit/>
          </a:bodyPr>
          <a:lstStyle>
            <a:lvl1pPr algn="ctr">
              <a:lnSpc>
                <a:spcPct val="150000"/>
              </a:lnSpc>
              <a:buNone/>
              <a:defRPr sz="1100" b="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additional</a:t>
            </a:r>
            <a:r>
              <a:rPr lang="pl-PL" dirty="0" smtClean="0"/>
              <a:t> </a:t>
            </a:r>
            <a:r>
              <a:rPr lang="pl-PL" dirty="0" err="1" smtClean="0"/>
              <a:t>information</a:t>
            </a:r>
            <a:endParaRPr lang="pl-PL" dirty="0"/>
          </a:p>
        </p:txBody>
      </p:sp>
      <p:sp>
        <p:nvSpPr>
          <p:cNvPr id="24" name="Symbol zastępczy tekstu 13"/>
          <p:cNvSpPr>
            <a:spLocks noGrp="1"/>
          </p:cNvSpPr>
          <p:nvPr>
            <p:ph type="body" sz="quarter" idx="19" hasCustomPrompt="1"/>
          </p:nvPr>
        </p:nvSpPr>
        <p:spPr>
          <a:xfrm>
            <a:off x="6286512" y="1335088"/>
            <a:ext cx="2378075" cy="252755"/>
          </a:xfrm>
        </p:spPr>
        <p:txBody>
          <a:bodyPr anchor="ctr">
            <a:normAutofit/>
          </a:bodyPr>
          <a:lstStyle>
            <a:lvl1pPr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5" name="Symbol zastępczy tekstu 13"/>
          <p:cNvSpPr>
            <a:spLocks noGrp="1"/>
          </p:cNvSpPr>
          <p:nvPr>
            <p:ph type="body" sz="quarter" idx="20" hasCustomPrompt="1"/>
          </p:nvPr>
        </p:nvSpPr>
        <p:spPr>
          <a:xfrm>
            <a:off x="6286512" y="2187148"/>
            <a:ext cx="2378075" cy="1538416"/>
          </a:xfr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ct val="150000"/>
              </a:lnSpc>
              <a:buNone/>
              <a:defRPr lang="pl-PL" sz="1100" b="0" kern="1200" baseline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lvl="0" indent="-342900" algn="ctr" defTabSz="457200" rtl="0" eaLnBrk="1" latinLnBrk="0" hangingPunct="1">
              <a:lnSpc>
                <a:spcPct val="150000"/>
              </a:lnSpc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 smtClean="0"/>
          </a:p>
        </p:txBody>
      </p:sp>
      <p:sp>
        <p:nvSpPr>
          <p:cNvPr id="27" name="Symbol zastępczy tekstu 13"/>
          <p:cNvSpPr>
            <a:spLocks noGrp="1"/>
          </p:cNvSpPr>
          <p:nvPr>
            <p:ph type="body" sz="quarter" idx="21" hasCustomPrompt="1"/>
          </p:nvPr>
        </p:nvSpPr>
        <p:spPr>
          <a:xfrm>
            <a:off x="6548063" y="4071948"/>
            <a:ext cx="1915297" cy="252755"/>
          </a:xfrm>
        </p:spPr>
        <p:txBody>
          <a:bodyPr anchor="ctr">
            <a:noAutofit/>
          </a:bodyPr>
          <a:lstStyle>
            <a:lvl1pPr algn="ctr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button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8" name="Symbol zastępczy tekstu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86512" y="1587843"/>
            <a:ext cx="2378075" cy="339811"/>
          </a:xfr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ct val="150000"/>
              </a:lnSpc>
              <a:buNone/>
              <a:defRPr lang="pl-PL" sz="1100" b="0" kern="1200" baseline="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lvl="0" indent="-342900" algn="ctr" defTabSz="457200" rtl="0" eaLnBrk="1" latinLnBrk="0" hangingPunct="1">
              <a:lnSpc>
                <a:spcPct val="150000"/>
              </a:lnSpc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additional</a:t>
            </a:r>
            <a:r>
              <a:rPr lang="pl-PL" dirty="0" smtClean="0"/>
              <a:t> </a:t>
            </a:r>
            <a:r>
              <a:rPr lang="pl-PL" dirty="0" err="1" smtClean="0"/>
              <a:t>information</a:t>
            </a:r>
            <a:endParaRPr lang="pl-PL" dirty="0"/>
          </a:p>
        </p:txBody>
      </p:sp>
      <p:sp>
        <p:nvSpPr>
          <p:cNvPr id="38" name="Symbol zastępczy tekstu 13"/>
          <p:cNvSpPr>
            <a:spLocks noGrp="1"/>
          </p:cNvSpPr>
          <p:nvPr>
            <p:ph type="body" sz="quarter" idx="23" hasCustomPrompt="1"/>
          </p:nvPr>
        </p:nvSpPr>
        <p:spPr>
          <a:xfrm>
            <a:off x="3375722" y="1335088"/>
            <a:ext cx="2378075" cy="252755"/>
          </a:xfrm>
        </p:spPr>
        <p:txBody>
          <a:bodyPr anchor="ctr">
            <a:normAutofit/>
          </a:bodyPr>
          <a:lstStyle>
            <a:lvl1pPr algn="ctr">
              <a:buNone/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39" name="Symbol zastępczy tekstu 13"/>
          <p:cNvSpPr>
            <a:spLocks noGrp="1"/>
          </p:cNvSpPr>
          <p:nvPr>
            <p:ph type="body" sz="quarter" idx="24" hasCustomPrompt="1"/>
          </p:nvPr>
        </p:nvSpPr>
        <p:spPr>
          <a:xfrm>
            <a:off x="3375722" y="2187148"/>
            <a:ext cx="2378075" cy="1538416"/>
          </a:xfr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ct val="150000"/>
              </a:lnSpc>
              <a:buNone/>
              <a:defRPr lang="pl-PL" sz="1100" b="0" kern="1200" baseline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lvl="0" indent="-342900" algn="ctr" defTabSz="457200" rtl="0" eaLnBrk="1" latinLnBrk="0" hangingPunct="1">
              <a:lnSpc>
                <a:spcPct val="150000"/>
              </a:lnSpc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 smtClean="0"/>
          </a:p>
        </p:txBody>
      </p:sp>
      <p:sp>
        <p:nvSpPr>
          <p:cNvPr id="41" name="Symbol zastępczy tekstu 13"/>
          <p:cNvSpPr>
            <a:spLocks noGrp="1"/>
          </p:cNvSpPr>
          <p:nvPr>
            <p:ph type="body" sz="quarter" idx="25" hasCustomPrompt="1"/>
          </p:nvPr>
        </p:nvSpPr>
        <p:spPr>
          <a:xfrm>
            <a:off x="3637273" y="4071948"/>
            <a:ext cx="1915297" cy="252755"/>
          </a:xfrm>
        </p:spPr>
        <p:txBody>
          <a:bodyPr anchor="ctr">
            <a:noAutofit/>
          </a:bodyPr>
          <a:lstStyle>
            <a:lvl1pPr algn="ctr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button</a:t>
            </a:r>
            <a:r>
              <a:rPr lang="pl-PL" dirty="0" smtClean="0"/>
              <a:t>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42" name="Symbol zastępczy tekstu 13"/>
          <p:cNvSpPr>
            <a:spLocks noGrp="1"/>
          </p:cNvSpPr>
          <p:nvPr>
            <p:ph type="body" sz="quarter" idx="26" hasCustomPrompt="1"/>
          </p:nvPr>
        </p:nvSpPr>
        <p:spPr>
          <a:xfrm>
            <a:off x="3375722" y="1587843"/>
            <a:ext cx="2378075" cy="339811"/>
          </a:xfr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ct val="150000"/>
              </a:lnSpc>
              <a:buNone/>
              <a:defRPr lang="pl-PL" sz="1100" b="0" kern="1200" baseline="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lvl="0" indent="-342900" algn="ctr" defTabSz="457200" rtl="0" eaLnBrk="1" latinLnBrk="0" hangingPunct="1">
              <a:lnSpc>
                <a:spcPct val="150000"/>
              </a:lnSpc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additional</a:t>
            </a:r>
            <a:r>
              <a:rPr lang="pl-PL" dirty="0" smtClean="0"/>
              <a:t> </a:t>
            </a:r>
            <a:r>
              <a:rPr lang="pl-PL" dirty="0" err="1" smtClean="0"/>
              <a:t>information</a:t>
            </a:r>
            <a:endParaRPr lang="pl-PL" dirty="0"/>
          </a:p>
        </p:txBody>
      </p:sp>
      <p:pic>
        <p:nvPicPr>
          <p:cNvPr id="32" name="Obraz 3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33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788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obiektu SmartArt 9"/>
          <p:cNvSpPr>
            <a:spLocks noGrp="1"/>
          </p:cNvSpPr>
          <p:nvPr>
            <p:ph type="dgm" sz="quarter" idx="15" hasCustomPrompt="1"/>
          </p:nvPr>
        </p:nvSpPr>
        <p:spPr>
          <a:xfrm>
            <a:off x="457199" y="853641"/>
            <a:ext cx="8236347" cy="3913622"/>
          </a:xfrm>
        </p:spPr>
        <p:txBody>
          <a:bodyPr lIns="0" rIns="0" anchor="ctr"/>
          <a:lstStyle>
            <a:lvl1pPr algn="ctr">
              <a:buNone/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SmartArt</a:t>
            </a:r>
            <a:endParaRPr lang="pl-PL" dirty="0"/>
          </a:p>
        </p:txBody>
      </p:sp>
      <p:pic>
        <p:nvPicPr>
          <p:cNvPr id="14" name="Obraz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5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1" name="Prostokąt 10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996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wykresu 10"/>
          <p:cNvSpPr>
            <a:spLocks noGrp="1"/>
          </p:cNvSpPr>
          <p:nvPr>
            <p:ph type="chart" sz="quarter" idx="15" hasCustomPrompt="1"/>
          </p:nvPr>
        </p:nvSpPr>
        <p:spPr>
          <a:xfrm>
            <a:off x="457199" y="985520"/>
            <a:ext cx="8236347" cy="3781742"/>
          </a:xfrm>
        </p:spPr>
        <p:txBody>
          <a:bodyPr lIns="0" rIns="0" anchor="ctr"/>
          <a:lstStyle>
            <a:lvl1pPr algn="ctr">
              <a:buNone/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Graph</a:t>
            </a:r>
            <a:endParaRPr lang="pl-PL" dirty="0"/>
          </a:p>
        </p:txBody>
      </p:sp>
      <p:pic>
        <p:nvPicPr>
          <p:cNvPr id="14" name="Obraz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5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2" name="Prostokąt 11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807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723900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2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723900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14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3771900"/>
            <a:ext cx="1638300" cy="501650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>
              <a:buNone/>
              <a:defRPr lang="pl-PL" sz="900" b="0" kern="1200" dirty="0">
                <a:solidFill>
                  <a:srgbClr val="24242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5" name="Symbol zastępczy tekstu 6"/>
          <p:cNvSpPr>
            <a:spLocks noGrp="1"/>
          </p:cNvSpPr>
          <p:nvPr>
            <p:ph type="body" sz="quarter" idx="20" hasCustomPrompt="1"/>
          </p:nvPr>
        </p:nvSpPr>
        <p:spPr>
          <a:xfrm>
            <a:off x="3768438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0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8438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1" name="Symbol zastępczy tekstu 6"/>
          <p:cNvSpPr>
            <a:spLocks noGrp="1"/>
          </p:cNvSpPr>
          <p:nvPr>
            <p:ph type="body" sz="quarter" idx="22" hasCustomPrompt="1"/>
          </p:nvPr>
        </p:nvSpPr>
        <p:spPr>
          <a:xfrm>
            <a:off x="3768438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57" name="Symbol zastępczy tekstu 6"/>
          <p:cNvSpPr>
            <a:spLocks noGrp="1"/>
          </p:cNvSpPr>
          <p:nvPr>
            <p:ph type="body" sz="quarter" idx="24" hasCustomPrompt="1"/>
          </p:nvPr>
        </p:nvSpPr>
        <p:spPr>
          <a:xfrm>
            <a:off x="6806823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8" name="Symbol zastępczy tekstu 6"/>
          <p:cNvSpPr>
            <a:spLocks noGrp="1"/>
          </p:cNvSpPr>
          <p:nvPr>
            <p:ph type="body" sz="quarter" idx="25" hasCustomPrompt="1"/>
          </p:nvPr>
        </p:nvSpPr>
        <p:spPr>
          <a:xfrm>
            <a:off x="6806823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9" name="Symbol zastępczy tekstu 6"/>
          <p:cNvSpPr>
            <a:spLocks noGrp="1"/>
          </p:cNvSpPr>
          <p:nvPr>
            <p:ph type="body" sz="quarter" idx="26" hasCustomPrompt="1"/>
          </p:nvPr>
        </p:nvSpPr>
        <p:spPr>
          <a:xfrm>
            <a:off x="6806823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1" name="Symbol zastępczy obrazu 3"/>
          <p:cNvSpPr>
            <a:spLocks noGrp="1"/>
          </p:cNvSpPr>
          <p:nvPr>
            <p:ph type="pic" sz="quarter" idx="27" hasCustomPrompt="1"/>
          </p:nvPr>
        </p:nvSpPr>
        <p:spPr>
          <a:xfrm>
            <a:off x="6794500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14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2" name="Symbol zastępczy obrazu 3"/>
          <p:cNvSpPr>
            <a:spLocks noGrp="1"/>
          </p:cNvSpPr>
          <p:nvPr>
            <p:ph type="pic" sz="quarter" idx="28" hasCustomPrompt="1"/>
          </p:nvPr>
        </p:nvSpPr>
        <p:spPr>
          <a:xfrm>
            <a:off x="3786182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3" name="Symbol zastępczy obrazu 3"/>
          <p:cNvSpPr>
            <a:spLocks noGrp="1"/>
          </p:cNvSpPr>
          <p:nvPr>
            <p:ph type="pic" sz="quarter" idx="29" hasCustomPrompt="1"/>
          </p:nvPr>
        </p:nvSpPr>
        <p:spPr>
          <a:xfrm>
            <a:off x="714348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1400" b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pic>
        <p:nvPicPr>
          <p:cNvPr id="21" name="Obraz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25" name="Prostokąt 24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149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723900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 baseline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2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723900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14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3771900"/>
            <a:ext cx="1638300" cy="501650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>
              <a:buNone/>
              <a:defRPr lang="pl-PL" sz="900" b="0" kern="1200" dirty="0">
                <a:solidFill>
                  <a:srgbClr val="24242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5" name="Symbol zastępczy tekstu 6"/>
          <p:cNvSpPr>
            <a:spLocks noGrp="1"/>
          </p:cNvSpPr>
          <p:nvPr>
            <p:ph type="body" sz="quarter" idx="20" hasCustomPrompt="1"/>
          </p:nvPr>
        </p:nvSpPr>
        <p:spPr>
          <a:xfrm>
            <a:off x="3768438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0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8438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1" name="Symbol zastępczy tekstu 6"/>
          <p:cNvSpPr>
            <a:spLocks noGrp="1"/>
          </p:cNvSpPr>
          <p:nvPr>
            <p:ph type="body" sz="quarter" idx="22" hasCustomPrompt="1"/>
          </p:nvPr>
        </p:nvSpPr>
        <p:spPr>
          <a:xfrm>
            <a:off x="3768438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57" name="Symbol zastępczy tekstu 6"/>
          <p:cNvSpPr>
            <a:spLocks noGrp="1"/>
          </p:cNvSpPr>
          <p:nvPr>
            <p:ph type="body" sz="quarter" idx="24" hasCustomPrompt="1"/>
          </p:nvPr>
        </p:nvSpPr>
        <p:spPr>
          <a:xfrm>
            <a:off x="6806823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8" name="Symbol zastępczy tekstu 6"/>
          <p:cNvSpPr>
            <a:spLocks noGrp="1"/>
          </p:cNvSpPr>
          <p:nvPr>
            <p:ph type="body" sz="quarter" idx="25" hasCustomPrompt="1"/>
          </p:nvPr>
        </p:nvSpPr>
        <p:spPr>
          <a:xfrm>
            <a:off x="6806823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9" name="Symbol zastępczy tekstu 6"/>
          <p:cNvSpPr>
            <a:spLocks noGrp="1"/>
          </p:cNvSpPr>
          <p:nvPr>
            <p:ph type="body" sz="quarter" idx="26" hasCustomPrompt="1"/>
          </p:nvPr>
        </p:nvSpPr>
        <p:spPr>
          <a:xfrm>
            <a:off x="6806823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1" name="Symbol zastępczy obrazu 3"/>
          <p:cNvSpPr>
            <a:spLocks noGrp="1"/>
          </p:cNvSpPr>
          <p:nvPr>
            <p:ph type="pic" sz="quarter" idx="27" hasCustomPrompt="1"/>
          </p:nvPr>
        </p:nvSpPr>
        <p:spPr>
          <a:xfrm>
            <a:off x="6794500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pl-PL" sz="1400" dirty="0">
                <a:solidFill>
                  <a:srgbClr val="B0BAC1"/>
                </a:solidFill>
              </a:defRPr>
            </a:lvl1pPr>
          </a:lstStyle>
          <a:p>
            <a:pPr marL="0" lvl="0" indent="0" algn="ctr">
              <a:buNone/>
            </a:pPr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2" name="Symbol zastępczy obrazu 3"/>
          <p:cNvSpPr>
            <a:spLocks noGrp="1"/>
          </p:cNvSpPr>
          <p:nvPr>
            <p:ph type="pic" sz="quarter" idx="28" hasCustomPrompt="1"/>
          </p:nvPr>
        </p:nvSpPr>
        <p:spPr>
          <a:xfrm>
            <a:off x="3786182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1400" b="1" kern="1200" dirty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3" name="Symbol zastępczy obrazu 3"/>
          <p:cNvSpPr>
            <a:spLocks noGrp="1"/>
          </p:cNvSpPr>
          <p:nvPr>
            <p:ph type="pic" sz="quarter" idx="29" hasCustomPrompt="1"/>
          </p:nvPr>
        </p:nvSpPr>
        <p:spPr>
          <a:xfrm>
            <a:off x="714348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1400" b="1" kern="1200" dirty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CLICK AND CHOOSE PICTURE</a:t>
            </a:r>
            <a:endParaRPr lang="pl-PL" dirty="0"/>
          </a:p>
        </p:txBody>
      </p:sp>
      <p:pic>
        <p:nvPicPr>
          <p:cNvPr id="21" name="Obraz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25" name="Prostokąt 24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306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619822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2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619822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14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619822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lang="pl-PL" sz="900" b="0" kern="1200" dirty="0">
                <a:solidFill>
                  <a:srgbClr val="24242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5" name="Symbol zastępczy tekstu 6"/>
          <p:cNvSpPr>
            <a:spLocks noGrp="1"/>
          </p:cNvSpPr>
          <p:nvPr>
            <p:ph type="body" sz="quarter" idx="20" hasCustomPrompt="1"/>
          </p:nvPr>
        </p:nvSpPr>
        <p:spPr>
          <a:xfrm>
            <a:off x="2675618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009DE0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0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2675618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1" name="Symbol zastępczy tekstu 6"/>
          <p:cNvSpPr>
            <a:spLocks noGrp="1"/>
          </p:cNvSpPr>
          <p:nvPr>
            <p:ph type="body" sz="quarter" idx="22" hasCustomPrompt="1"/>
          </p:nvPr>
        </p:nvSpPr>
        <p:spPr>
          <a:xfrm>
            <a:off x="2675618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57" name="Symbol zastępczy tekstu 6"/>
          <p:cNvSpPr>
            <a:spLocks noGrp="1"/>
          </p:cNvSpPr>
          <p:nvPr>
            <p:ph type="body" sz="quarter" idx="24" hasCustomPrompt="1"/>
          </p:nvPr>
        </p:nvSpPr>
        <p:spPr>
          <a:xfrm>
            <a:off x="4794819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8" name="Symbol zastępczy tekstu 6"/>
          <p:cNvSpPr>
            <a:spLocks noGrp="1"/>
          </p:cNvSpPr>
          <p:nvPr>
            <p:ph type="body" sz="quarter" idx="25" hasCustomPrompt="1"/>
          </p:nvPr>
        </p:nvSpPr>
        <p:spPr>
          <a:xfrm>
            <a:off x="4794819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9" name="Symbol zastępczy tekstu 6"/>
          <p:cNvSpPr>
            <a:spLocks noGrp="1"/>
          </p:cNvSpPr>
          <p:nvPr>
            <p:ph type="body" sz="quarter" idx="26" hasCustomPrompt="1"/>
          </p:nvPr>
        </p:nvSpPr>
        <p:spPr>
          <a:xfrm>
            <a:off x="4794819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1" name="Symbol zastępczy obrazu 3"/>
          <p:cNvSpPr>
            <a:spLocks noGrp="1"/>
          </p:cNvSpPr>
          <p:nvPr>
            <p:ph type="pic" sz="quarter" idx="27" hasCustomPrompt="1"/>
          </p:nvPr>
        </p:nvSpPr>
        <p:spPr>
          <a:xfrm>
            <a:off x="4782496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14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2" name="Symbol zastępczy obrazu 3"/>
          <p:cNvSpPr>
            <a:spLocks noGrp="1"/>
          </p:cNvSpPr>
          <p:nvPr>
            <p:ph type="pic" sz="quarter" idx="28" hasCustomPrompt="1"/>
          </p:nvPr>
        </p:nvSpPr>
        <p:spPr>
          <a:xfrm>
            <a:off x="2693362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3" name="Symbol zastępczy obrazu 3"/>
          <p:cNvSpPr>
            <a:spLocks noGrp="1"/>
          </p:cNvSpPr>
          <p:nvPr>
            <p:ph type="pic" sz="quarter" idx="29" hasCustomPrompt="1"/>
          </p:nvPr>
        </p:nvSpPr>
        <p:spPr>
          <a:xfrm>
            <a:off x="610270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1400" b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pic>
        <p:nvPicPr>
          <p:cNvPr id="21" name="Obraz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8" name="Symbol zastępczy tekstu 6"/>
          <p:cNvSpPr>
            <a:spLocks noGrp="1"/>
          </p:cNvSpPr>
          <p:nvPr>
            <p:ph type="body" sz="quarter" idx="31" hasCustomPrompt="1"/>
          </p:nvPr>
        </p:nvSpPr>
        <p:spPr>
          <a:xfrm>
            <a:off x="6883953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9" name="Symbol zastępczy tekstu 6"/>
          <p:cNvSpPr>
            <a:spLocks noGrp="1"/>
          </p:cNvSpPr>
          <p:nvPr>
            <p:ph type="body" sz="quarter" idx="32" hasCustomPrompt="1"/>
          </p:nvPr>
        </p:nvSpPr>
        <p:spPr>
          <a:xfrm>
            <a:off x="6883953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20" name="Symbol zastępczy tekstu 6"/>
          <p:cNvSpPr>
            <a:spLocks noGrp="1"/>
          </p:cNvSpPr>
          <p:nvPr>
            <p:ph type="body" sz="quarter" idx="33" hasCustomPrompt="1"/>
          </p:nvPr>
        </p:nvSpPr>
        <p:spPr>
          <a:xfrm>
            <a:off x="6883953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3" name="Symbol zastępczy obrazu 3"/>
          <p:cNvSpPr>
            <a:spLocks noGrp="1"/>
          </p:cNvSpPr>
          <p:nvPr>
            <p:ph type="pic" sz="quarter" idx="34" hasCustomPrompt="1"/>
          </p:nvPr>
        </p:nvSpPr>
        <p:spPr>
          <a:xfrm>
            <a:off x="6871630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14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26" name="Prostokąt 25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001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619822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 baseline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2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619822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14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619822" y="3771900"/>
            <a:ext cx="1638300" cy="501650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>
              <a:buNone/>
              <a:defRPr lang="pl-PL" sz="900" b="0" kern="1200" dirty="0">
                <a:solidFill>
                  <a:srgbClr val="24242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5" name="Symbol zastępczy tekstu 6"/>
          <p:cNvSpPr>
            <a:spLocks noGrp="1"/>
          </p:cNvSpPr>
          <p:nvPr>
            <p:ph type="body" sz="quarter" idx="20" hasCustomPrompt="1"/>
          </p:nvPr>
        </p:nvSpPr>
        <p:spPr>
          <a:xfrm>
            <a:off x="2675618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0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2675618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1" name="Symbol zastępczy tekstu 6"/>
          <p:cNvSpPr>
            <a:spLocks noGrp="1"/>
          </p:cNvSpPr>
          <p:nvPr>
            <p:ph type="body" sz="quarter" idx="22" hasCustomPrompt="1"/>
          </p:nvPr>
        </p:nvSpPr>
        <p:spPr>
          <a:xfrm>
            <a:off x="2675618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57" name="Symbol zastępczy tekstu 6"/>
          <p:cNvSpPr>
            <a:spLocks noGrp="1"/>
          </p:cNvSpPr>
          <p:nvPr>
            <p:ph type="body" sz="quarter" idx="24" hasCustomPrompt="1"/>
          </p:nvPr>
        </p:nvSpPr>
        <p:spPr>
          <a:xfrm>
            <a:off x="4794819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8" name="Symbol zastępczy tekstu 6"/>
          <p:cNvSpPr>
            <a:spLocks noGrp="1"/>
          </p:cNvSpPr>
          <p:nvPr>
            <p:ph type="body" sz="quarter" idx="25" hasCustomPrompt="1"/>
          </p:nvPr>
        </p:nvSpPr>
        <p:spPr>
          <a:xfrm>
            <a:off x="4794819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9" name="Symbol zastępczy tekstu 6"/>
          <p:cNvSpPr>
            <a:spLocks noGrp="1"/>
          </p:cNvSpPr>
          <p:nvPr>
            <p:ph type="body" sz="quarter" idx="26" hasCustomPrompt="1"/>
          </p:nvPr>
        </p:nvSpPr>
        <p:spPr>
          <a:xfrm>
            <a:off x="4794819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1" name="Symbol zastępczy obrazu 3"/>
          <p:cNvSpPr>
            <a:spLocks noGrp="1"/>
          </p:cNvSpPr>
          <p:nvPr>
            <p:ph type="pic" sz="quarter" idx="27" hasCustomPrompt="1"/>
          </p:nvPr>
        </p:nvSpPr>
        <p:spPr>
          <a:xfrm>
            <a:off x="4782496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pl-PL" sz="1400" b="1" kern="1200" dirty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2" name="Symbol zastępczy obrazu 3"/>
          <p:cNvSpPr>
            <a:spLocks noGrp="1"/>
          </p:cNvSpPr>
          <p:nvPr>
            <p:ph type="pic" sz="quarter" idx="28" hasCustomPrompt="1"/>
          </p:nvPr>
        </p:nvSpPr>
        <p:spPr>
          <a:xfrm>
            <a:off x="2693362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pl-PL" sz="1400" b="1" kern="1200" dirty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3" name="Symbol zastępczy obrazu 3"/>
          <p:cNvSpPr>
            <a:spLocks noGrp="1"/>
          </p:cNvSpPr>
          <p:nvPr>
            <p:ph type="pic" sz="quarter" idx="29" hasCustomPrompt="1"/>
          </p:nvPr>
        </p:nvSpPr>
        <p:spPr>
          <a:xfrm>
            <a:off x="610270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pl-PL" sz="1400" b="1" kern="1200" dirty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CLICK AND CHOOSE PICTURE</a:t>
            </a:r>
            <a:endParaRPr lang="pl-PL" dirty="0"/>
          </a:p>
        </p:txBody>
      </p:sp>
      <p:pic>
        <p:nvPicPr>
          <p:cNvPr id="21" name="Obraz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8" name="Symbol zastępczy tekstu 6"/>
          <p:cNvSpPr>
            <a:spLocks noGrp="1"/>
          </p:cNvSpPr>
          <p:nvPr>
            <p:ph type="body" sz="quarter" idx="31" hasCustomPrompt="1"/>
          </p:nvPr>
        </p:nvSpPr>
        <p:spPr>
          <a:xfrm>
            <a:off x="6883953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9" name="Symbol zastępczy tekstu 6"/>
          <p:cNvSpPr>
            <a:spLocks noGrp="1"/>
          </p:cNvSpPr>
          <p:nvPr>
            <p:ph type="body" sz="quarter" idx="32" hasCustomPrompt="1"/>
          </p:nvPr>
        </p:nvSpPr>
        <p:spPr>
          <a:xfrm>
            <a:off x="6883953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20" name="Symbol zastępczy tekstu 6"/>
          <p:cNvSpPr>
            <a:spLocks noGrp="1"/>
          </p:cNvSpPr>
          <p:nvPr>
            <p:ph type="body" sz="quarter" idx="33" hasCustomPrompt="1"/>
          </p:nvPr>
        </p:nvSpPr>
        <p:spPr>
          <a:xfrm>
            <a:off x="6883953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3" name="Symbol zastępczy obrazu 3"/>
          <p:cNvSpPr>
            <a:spLocks noGrp="1"/>
          </p:cNvSpPr>
          <p:nvPr>
            <p:ph type="pic" sz="quarter" idx="34" hasCustomPrompt="1"/>
          </p:nvPr>
        </p:nvSpPr>
        <p:spPr>
          <a:xfrm>
            <a:off x="6871630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pl-PL" sz="1400" b="1" kern="1200" dirty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26" name="Prostokąt 25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406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title slide to print"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 userDrawn="1"/>
        </p:nvSpPr>
        <p:spPr>
          <a:xfrm>
            <a:off x="0" y="2535161"/>
            <a:ext cx="9144000" cy="2608338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457199" y="3562123"/>
            <a:ext cx="8229599" cy="549693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2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smtClean="0"/>
              <a:t>INSERT SUBTITLE OF THE PRESENTATION</a:t>
            </a:r>
            <a:endParaRPr lang="pl-PL" dirty="0"/>
          </a:p>
        </p:txBody>
      </p:sp>
      <p:sp>
        <p:nvSpPr>
          <p:cNvPr id="10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1219200" cy="27463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lang="pl-PL" sz="90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2CBB02E-943C-4C46-9B21-33621668B686}" type="datetimeFigureOut">
              <a:rPr lang="en-GB" smtClean="0"/>
              <a:pPr/>
              <a:t>28/11/2017</a:t>
            </a:fld>
            <a:endParaRPr lang="en-GB" dirty="0"/>
          </a:p>
        </p:txBody>
      </p:sp>
      <p:pic>
        <p:nvPicPr>
          <p:cNvPr id="12" name="Obraz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6"/>
          </a:xfrm>
          <a:prstGeom prst="rect">
            <a:avLst/>
          </a:prstGeom>
        </p:spPr>
      </p:pic>
      <p:sp>
        <p:nvSpPr>
          <p:cNvPr id="16" name="Symbol zastępczy tekstu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4111816"/>
            <a:ext cx="4000500" cy="295466"/>
          </a:xfrm>
          <a:noFill/>
        </p:spPr>
        <p:txBody>
          <a:bodyPr wrap="square" lIns="0" rIns="0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baseline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defRPr lang="pl-PL" sz="12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Your</a:t>
            </a:r>
            <a:r>
              <a:rPr lang="pl-PL" dirty="0" smtClean="0"/>
              <a:t> First </a:t>
            </a:r>
            <a:r>
              <a:rPr lang="pl-PL" dirty="0" err="1" smtClean="0"/>
              <a:t>Name</a:t>
            </a:r>
            <a:r>
              <a:rPr lang="pl-PL" dirty="0" smtClean="0"/>
              <a:t> and </a:t>
            </a:r>
            <a:r>
              <a:rPr lang="pl-PL" dirty="0" err="1" smtClean="0"/>
              <a:t>Surname</a:t>
            </a:r>
            <a:endParaRPr lang="pl-PL" dirty="0"/>
          </a:p>
        </p:txBody>
      </p:sp>
      <p:sp>
        <p:nvSpPr>
          <p:cNvPr id="17" name="Symbol zastępczy tekstu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4407282"/>
            <a:ext cx="4000500" cy="295466"/>
          </a:xfrm>
          <a:noFill/>
        </p:spPr>
        <p:txBody>
          <a:bodyPr wrap="square" lIns="0" rIns="0" rtlCol="0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0" kern="1200" baseline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defRPr lang="pl-PL" sz="1200" b="1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defRPr lang="pl-PL" sz="12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Your</a:t>
            </a:r>
            <a:r>
              <a:rPr lang="pl-PL" dirty="0" smtClean="0"/>
              <a:t>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719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2093918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2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2093918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14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2093918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5" name="Symbol zastępczy tekstu 6"/>
          <p:cNvSpPr>
            <a:spLocks noGrp="1"/>
          </p:cNvSpPr>
          <p:nvPr>
            <p:ph type="body" sz="quarter" idx="20" hasCustomPrompt="1"/>
          </p:nvPr>
        </p:nvSpPr>
        <p:spPr>
          <a:xfrm>
            <a:off x="5138456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009DE0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0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5138456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1" name="Symbol zastępczy tekstu 6"/>
          <p:cNvSpPr>
            <a:spLocks noGrp="1"/>
          </p:cNvSpPr>
          <p:nvPr>
            <p:ph type="body" sz="quarter" idx="22" hasCustomPrompt="1"/>
          </p:nvPr>
        </p:nvSpPr>
        <p:spPr>
          <a:xfrm>
            <a:off x="5138456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2" name="Symbol zastępczy obrazu 3"/>
          <p:cNvSpPr>
            <a:spLocks noGrp="1"/>
          </p:cNvSpPr>
          <p:nvPr>
            <p:ph type="pic" sz="quarter" idx="28" hasCustomPrompt="1"/>
          </p:nvPr>
        </p:nvSpPr>
        <p:spPr>
          <a:xfrm>
            <a:off x="5156200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14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3" name="Symbol zastępczy obrazu 3"/>
          <p:cNvSpPr>
            <a:spLocks noGrp="1"/>
          </p:cNvSpPr>
          <p:nvPr>
            <p:ph type="pic" sz="quarter" idx="29" hasCustomPrompt="1"/>
          </p:nvPr>
        </p:nvSpPr>
        <p:spPr>
          <a:xfrm>
            <a:off x="2084366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1400" b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pic>
        <p:nvPicPr>
          <p:cNvPr id="21" name="Obraz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9" name="Prostokąt 18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2289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2093918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lang="pl-PL" sz="1400" b="0" kern="1200" dirty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2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2093918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lang="pl-PL" sz="1100" b="0" kern="1200" dirty="0" smtClean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14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2093918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lang="pl-PL" sz="900" b="0" kern="1200" dirty="0">
                <a:solidFill>
                  <a:srgbClr val="24242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5" name="Symbol zastępczy tekstu 6"/>
          <p:cNvSpPr>
            <a:spLocks noGrp="1"/>
          </p:cNvSpPr>
          <p:nvPr>
            <p:ph type="body" sz="quarter" idx="20" hasCustomPrompt="1"/>
          </p:nvPr>
        </p:nvSpPr>
        <p:spPr>
          <a:xfrm>
            <a:off x="5138456" y="3079750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50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5138456" y="3522230"/>
            <a:ext cx="1638300" cy="213591"/>
          </a:xfrm>
        </p:spPr>
        <p:txBody>
          <a:bodyPr anchor="t">
            <a:noAutofit/>
          </a:bodyPr>
          <a:lstStyle>
            <a:lvl1pPr marL="0" indent="0" algn="ctr">
              <a:buNone/>
              <a:defRPr sz="1100" b="0">
                <a:solidFill>
                  <a:srgbClr val="B0BAC1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51" name="Symbol zastępczy tekstu 6"/>
          <p:cNvSpPr>
            <a:spLocks noGrp="1"/>
          </p:cNvSpPr>
          <p:nvPr>
            <p:ph type="body" sz="quarter" idx="22" hasCustomPrompt="1"/>
          </p:nvPr>
        </p:nvSpPr>
        <p:spPr>
          <a:xfrm>
            <a:off x="5138456" y="3771900"/>
            <a:ext cx="1638300" cy="501650"/>
          </a:xfrm>
        </p:spPr>
        <p:txBody>
          <a:bodyPr anchor="t">
            <a:noAutofit/>
          </a:bodyPr>
          <a:lstStyle>
            <a:lvl1pPr marL="0" indent="0" algn="ctr">
              <a:buNone/>
              <a:defRPr sz="900" b="0">
                <a:solidFill>
                  <a:srgbClr val="242424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2" name="Symbol zastępczy obrazu 3"/>
          <p:cNvSpPr>
            <a:spLocks noGrp="1"/>
          </p:cNvSpPr>
          <p:nvPr>
            <p:ph type="pic" sz="quarter" idx="28" hasCustomPrompt="1"/>
          </p:nvPr>
        </p:nvSpPr>
        <p:spPr>
          <a:xfrm>
            <a:off x="5156200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pl-PL" sz="1400" b="1" kern="1200" dirty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3" name="Symbol zastępczy obrazu 3"/>
          <p:cNvSpPr>
            <a:spLocks noGrp="1"/>
          </p:cNvSpPr>
          <p:nvPr>
            <p:ph type="pic" sz="quarter" idx="29" hasCustomPrompt="1"/>
          </p:nvPr>
        </p:nvSpPr>
        <p:spPr>
          <a:xfrm>
            <a:off x="2084366" y="1292224"/>
            <a:ext cx="1638300" cy="1638301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pl-PL" sz="1400" b="1" kern="1200" dirty="0">
                <a:solidFill>
                  <a:srgbClr val="B0BAC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CLICK AND CHOOSE PICTURE</a:t>
            </a:r>
            <a:endParaRPr lang="pl-PL" dirty="0"/>
          </a:p>
        </p:txBody>
      </p:sp>
      <p:pic>
        <p:nvPicPr>
          <p:cNvPr id="21" name="Obraz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9" name="Prostokąt 18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mapa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30105"/>
            <a:ext cx="8780662" cy="4172581"/>
          </a:xfrm>
          <a:prstGeom prst="rect">
            <a:avLst/>
          </a:prstGeom>
        </p:spPr>
      </p:pic>
      <p:sp>
        <p:nvSpPr>
          <p:cNvPr id="4" name="Owal 3"/>
          <p:cNvSpPr/>
          <p:nvPr userDrawn="1"/>
        </p:nvSpPr>
        <p:spPr>
          <a:xfrm>
            <a:off x="1344378" y="1384168"/>
            <a:ext cx="1339416" cy="1339416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l-PL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5" hasCustomPrompt="1"/>
          </p:nvPr>
        </p:nvSpPr>
        <p:spPr>
          <a:xfrm>
            <a:off x="1344613" y="1606734"/>
            <a:ext cx="1339850" cy="461962"/>
          </a:xfrm>
        </p:spPr>
        <p:txBody>
          <a:bodyPr anchor="b">
            <a:noAutofit/>
          </a:bodyPr>
          <a:lstStyle>
            <a:lvl1pPr marL="0" indent="0" algn="ctr">
              <a:buNone/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smtClean="0"/>
              <a:t>00</a:t>
            </a:r>
            <a:endParaRPr lang="pl-PL" dirty="0"/>
          </a:p>
        </p:txBody>
      </p:sp>
      <p:sp>
        <p:nvSpPr>
          <p:cNvPr id="19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1344613" y="2068009"/>
            <a:ext cx="1339850" cy="461962"/>
          </a:xfrm>
        </p:spPr>
        <p:txBody>
          <a:bodyPr anchor="t">
            <a:noAutofit/>
          </a:bodyPr>
          <a:lstStyle>
            <a:lvl1pPr marL="0" indent="0" algn="ctr">
              <a:buNone/>
              <a:defRPr sz="110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/>
          </a:p>
        </p:txBody>
      </p:sp>
      <p:sp>
        <p:nvSpPr>
          <p:cNvPr id="29" name="Owal 28"/>
          <p:cNvSpPr/>
          <p:nvPr userDrawn="1"/>
        </p:nvSpPr>
        <p:spPr>
          <a:xfrm>
            <a:off x="6716122" y="1245077"/>
            <a:ext cx="1339416" cy="1339416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l-PL"/>
          </a:p>
        </p:txBody>
      </p:sp>
      <p:sp>
        <p:nvSpPr>
          <p:cNvPr id="30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6716357" y="1467643"/>
            <a:ext cx="1339850" cy="461962"/>
          </a:xfrm>
        </p:spPr>
        <p:txBody>
          <a:bodyPr anchor="b">
            <a:noAutofit/>
          </a:bodyPr>
          <a:lstStyle>
            <a:lvl1pPr marL="0" indent="0" algn="ctr">
              <a:buNone/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smtClean="0"/>
              <a:t>00</a:t>
            </a:r>
            <a:endParaRPr lang="pl-PL" dirty="0"/>
          </a:p>
        </p:txBody>
      </p:sp>
      <p:sp>
        <p:nvSpPr>
          <p:cNvPr id="31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6716357" y="1928918"/>
            <a:ext cx="1339850" cy="461962"/>
          </a:xfrm>
        </p:spPr>
        <p:txBody>
          <a:bodyPr anchor="t">
            <a:noAutofit/>
          </a:bodyPr>
          <a:lstStyle>
            <a:lvl1pPr marL="0" indent="0" algn="ctr">
              <a:buNone/>
              <a:defRPr sz="110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/>
          </a:p>
        </p:txBody>
      </p:sp>
      <p:sp>
        <p:nvSpPr>
          <p:cNvPr id="32" name="Owal 31"/>
          <p:cNvSpPr/>
          <p:nvPr userDrawn="1"/>
        </p:nvSpPr>
        <p:spPr>
          <a:xfrm>
            <a:off x="4489528" y="1066800"/>
            <a:ext cx="1339416" cy="1339416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l-PL"/>
          </a:p>
        </p:txBody>
      </p:sp>
      <p:sp>
        <p:nvSpPr>
          <p:cNvPr id="33" name="Symbol zastępczy tekstu 6"/>
          <p:cNvSpPr>
            <a:spLocks noGrp="1"/>
          </p:cNvSpPr>
          <p:nvPr>
            <p:ph type="body" sz="quarter" idx="19" hasCustomPrompt="1"/>
          </p:nvPr>
        </p:nvSpPr>
        <p:spPr>
          <a:xfrm>
            <a:off x="4489763" y="1289366"/>
            <a:ext cx="1339850" cy="461962"/>
          </a:xfrm>
        </p:spPr>
        <p:txBody>
          <a:bodyPr anchor="b">
            <a:noAutofit/>
          </a:bodyPr>
          <a:lstStyle>
            <a:lvl1pPr marL="0" indent="0" algn="ctr">
              <a:buNone/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smtClean="0"/>
              <a:t>00</a:t>
            </a:r>
            <a:endParaRPr lang="pl-PL" dirty="0"/>
          </a:p>
        </p:txBody>
      </p:sp>
      <p:sp>
        <p:nvSpPr>
          <p:cNvPr id="34" name="Symbol zastępczy tekstu 6"/>
          <p:cNvSpPr>
            <a:spLocks noGrp="1"/>
          </p:cNvSpPr>
          <p:nvPr>
            <p:ph type="body" sz="quarter" idx="20" hasCustomPrompt="1"/>
          </p:nvPr>
        </p:nvSpPr>
        <p:spPr>
          <a:xfrm>
            <a:off x="4489763" y="1750641"/>
            <a:ext cx="1339850" cy="461962"/>
          </a:xfrm>
        </p:spPr>
        <p:txBody>
          <a:bodyPr anchor="t">
            <a:noAutofit/>
          </a:bodyPr>
          <a:lstStyle>
            <a:lvl1pPr marL="0" indent="0" algn="ctr">
              <a:buNone/>
              <a:defRPr sz="110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/>
          </a:p>
        </p:txBody>
      </p:sp>
      <p:sp>
        <p:nvSpPr>
          <p:cNvPr id="35" name="Owal 34"/>
          <p:cNvSpPr/>
          <p:nvPr userDrawn="1"/>
        </p:nvSpPr>
        <p:spPr>
          <a:xfrm>
            <a:off x="5080000" y="3016396"/>
            <a:ext cx="1339416" cy="1339416"/>
          </a:xfrm>
          <a:prstGeom prst="ellipse">
            <a:avLst/>
          </a:prstGeom>
          <a:solidFill>
            <a:schemeClr val="tx2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l-PL"/>
          </a:p>
        </p:txBody>
      </p:sp>
      <p:sp>
        <p:nvSpPr>
          <p:cNvPr id="36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5080235" y="3238962"/>
            <a:ext cx="1339850" cy="461962"/>
          </a:xfrm>
        </p:spPr>
        <p:txBody>
          <a:bodyPr anchor="b">
            <a:noAutofit/>
          </a:bodyPr>
          <a:lstStyle>
            <a:lvl1pPr marL="0" indent="0" algn="ctr">
              <a:buNone/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smtClean="0"/>
              <a:t>00</a:t>
            </a:r>
            <a:endParaRPr lang="pl-PL" dirty="0"/>
          </a:p>
        </p:txBody>
      </p:sp>
      <p:sp>
        <p:nvSpPr>
          <p:cNvPr id="37" name="Symbol zastępczy tekstu 6"/>
          <p:cNvSpPr>
            <a:spLocks noGrp="1"/>
          </p:cNvSpPr>
          <p:nvPr>
            <p:ph type="body" sz="quarter" idx="22" hasCustomPrompt="1"/>
          </p:nvPr>
        </p:nvSpPr>
        <p:spPr>
          <a:xfrm>
            <a:off x="5080235" y="3700237"/>
            <a:ext cx="1339850" cy="461962"/>
          </a:xfrm>
        </p:spPr>
        <p:txBody>
          <a:bodyPr anchor="t">
            <a:noAutofit/>
          </a:bodyPr>
          <a:lstStyle>
            <a:lvl1pPr marL="0" indent="0" algn="ctr">
              <a:buNone/>
              <a:defRPr sz="110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/>
          </a:p>
        </p:txBody>
      </p:sp>
      <p:pic>
        <p:nvPicPr>
          <p:cNvPr id="24" name="Obraz 2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5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69557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2296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 Features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15" hasCustomPrompt="1"/>
          </p:nvPr>
        </p:nvSpPr>
        <p:spPr>
          <a:xfrm>
            <a:off x="1168400" y="1185436"/>
            <a:ext cx="2660650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6" hasCustomPrompt="1"/>
          </p:nvPr>
        </p:nvSpPr>
        <p:spPr>
          <a:xfrm>
            <a:off x="1168400" y="1449828"/>
            <a:ext cx="2660650" cy="278538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rgbClr val="192D52"/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17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1168400" y="2068086"/>
            <a:ext cx="2660650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9" name="Symbol zastępczy tekstu 11"/>
          <p:cNvSpPr>
            <a:spLocks noGrp="1"/>
          </p:cNvSpPr>
          <p:nvPr>
            <p:ph type="body" sz="quarter" idx="18" hasCustomPrompt="1"/>
          </p:nvPr>
        </p:nvSpPr>
        <p:spPr>
          <a:xfrm>
            <a:off x="1168400" y="2332478"/>
            <a:ext cx="2660650" cy="278538"/>
          </a:xfrm>
          <a:noFill/>
        </p:spPr>
        <p:txBody>
          <a:bodyPr wrap="square" rtlCol="0" anchor="t">
            <a:spAutoFit/>
          </a:bodyPr>
          <a:lstStyle>
            <a:lvl1pPr marL="0" marR="0" indent="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pl-PL" sz="1100" b="0" smtClean="0">
                <a:solidFill>
                  <a:srgbClr val="192D52"/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2" name="Symbol zastępczy tekstu 6"/>
          <p:cNvSpPr>
            <a:spLocks noGrp="1"/>
          </p:cNvSpPr>
          <p:nvPr>
            <p:ph type="body" sz="quarter" idx="19" hasCustomPrompt="1"/>
          </p:nvPr>
        </p:nvSpPr>
        <p:spPr>
          <a:xfrm>
            <a:off x="1168400" y="2898852"/>
            <a:ext cx="2660650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3" name="Symbol zastępczy tekstu 11"/>
          <p:cNvSpPr>
            <a:spLocks noGrp="1"/>
          </p:cNvSpPr>
          <p:nvPr>
            <p:ph type="body" sz="quarter" idx="20" hasCustomPrompt="1"/>
          </p:nvPr>
        </p:nvSpPr>
        <p:spPr>
          <a:xfrm>
            <a:off x="1168400" y="3170678"/>
            <a:ext cx="2660650" cy="278538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rgbClr val="192D52"/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5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1168400" y="3756102"/>
            <a:ext cx="2660650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6" name="Symbol zastępczy tekstu 11"/>
          <p:cNvSpPr>
            <a:spLocks noGrp="1"/>
          </p:cNvSpPr>
          <p:nvPr>
            <p:ph type="body" sz="quarter" idx="22" hasCustomPrompt="1"/>
          </p:nvPr>
        </p:nvSpPr>
        <p:spPr>
          <a:xfrm>
            <a:off x="1168400" y="4027928"/>
            <a:ext cx="2660650" cy="278538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rgbClr val="192D52"/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pic>
        <p:nvPicPr>
          <p:cNvPr id="14" name="Obraz 13" descr="mackbook_white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76" y="1200715"/>
            <a:ext cx="4994298" cy="2978150"/>
          </a:xfrm>
          <a:prstGeom prst="rect">
            <a:avLst/>
          </a:prstGeom>
        </p:spPr>
      </p:pic>
      <p:pic>
        <p:nvPicPr>
          <p:cNvPr id="33" name="Obraz 3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34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sz="quarter" idx="28"/>
          </p:nvPr>
        </p:nvSpPr>
        <p:spPr>
          <a:xfrm>
            <a:off x="4608513" y="1401763"/>
            <a:ext cx="3770312" cy="2354262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9" name="Prostokąt 28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7952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pplication Features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 descr="mackbook_white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76" y="1200715"/>
            <a:ext cx="4994298" cy="2978150"/>
          </a:xfrm>
          <a:prstGeom prst="rect">
            <a:avLst/>
          </a:prstGeom>
        </p:spPr>
      </p:pic>
      <p:pic>
        <p:nvPicPr>
          <p:cNvPr id="33" name="Obraz 3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34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sz="quarter" idx="28"/>
          </p:nvPr>
        </p:nvSpPr>
        <p:spPr>
          <a:xfrm>
            <a:off x="4608513" y="1401763"/>
            <a:ext cx="3770312" cy="2354262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9" name="Prostokąt 28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  <p:sp>
        <p:nvSpPr>
          <p:cNvPr id="16" name="Symbol zastępczy tekstu 6"/>
          <p:cNvSpPr>
            <a:spLocks noGrp="1"/>
          </p:cNvSpPr>
          <p:nvPr>
            <p:ph type="body" sz="quarter" idx="15" hasCustomPrompt="1"/>
          </p:nvPr>
        </p:nvSpPr>
        <p:spPr>
          <a:xfrm>
            <a:off x="1168400" y="1185436"/>
            <a:ext cx="2660650" cy="542930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8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1168400" y="2068086"/>
            <a:ext cx="2660650" cy="542930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0" name="Symbol zastępczy tekstu 6"/>
          <p:cNvSpPr>
            <a:spLocks noGrp="1"/>
          </p:cNvSpPr>
          <p:nvPr>
            <p:ph type="body" sz="quarter" idx="19" hasCustomPrompt="1"/>
          </p:nvPr>
        </p:nvSpPr>
        <p:spPr>
          <a:xfrm>
            <a:off x="1168400" y="2898852"/>
            <a:ext cx="2660650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1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1168400" y="3756102"/>
            <a:ext cx="2660650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270214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 Features 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wal 1"/>
          <p:cNvSpPr/>
          <p:nvPr userDrawn="1"/>
        </p:nvSpPr>
        <p:spPr>
          <a:xfrm>
            <a:off x="457200" y="1185744"/>
            <a:ext cx="476250" cy="476250"/>
          </a:xfrm>
          <a:prstGeom prst="ellipse">
            <a:avLst/>
          </a:prstGeom>
          <a:solidFill>
            <a:schemeClr val="bg1"/>
          </a:solidFill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l-PL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5" hasCustomPrompt="1"/>
          </p:nvPr>
        </p:nvSpPr>
        <p:spPr>
          <a:xfrm>
            <a:off x="1168400" y="1178002"/>
            <a:ext cx="1993900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6" hasCustomPrompt="1"/>
          </p:nvPr>
        </p:nvSpPr>
        <p:spPr>
          <a:xfrm>
            <a:off x="1168400" y="1449828"/>
            <a:ext cx="2660650" cy="278538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16" name="Owal 15"/>
          <p:cNvSpPr/>
          <p:nvPr userDrawn="1"/>
        </p:nvSpPr>
        <p:spPr>
          <a:xfrm>
            <a:off x="457200" y="2068394"/>
            <a:ext cx="476250" cy="476250"/>
          </a:xfrm>
          <a:prstGeom prst="ellipse">
            <a:avLst/>
          </a:prstGeom>
          <a:solidFill>
            <a:schemeClr val="bg1"/>
          </a:solidFill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l-PL"/>
          </a:p>
        </p:txBody>
      </p:sp>
      <p:sp>
        <p:nvSpPr>
          <p:cNvPr id="17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1168400" y="2060652"/>
            <a:ext cx="1993900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9" name="Symbol zastępczy tekstu 11"/>
          <p:cNvSpPr>
            <a:spLocks noGrp="1"/>
          </p:cNvSpPr>
          <p:nvPr>
            <p:ph type="body" sz="quarter" idx="18" hasCustomPrompt="1"/>
          </p:nvPr>
        </p:nvSpPr>
        <p:spPr>
          <a:xfrm>
            <a:off x="1168400" y="2332478"/>
            <a:ext cx="2660650" cy="278538"/>
          </a:xfrm>
          <a:noFill/>
        </p:spPr>
        <p:txBody>
          <a:bodyPr wrap="square" rtlCol="0" anchor="t">
            <a:spAutoFit/>
          </a:bodyPr>
          <a:lstStyle>
            <a:lvl1pPr marL="0" marR="0" indent="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pl-PL" sz="1100" b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1" name="Owal 20"/>
          <p:cNvSpPr/>
          <p:nvPr userDrawn="1"/>
        </p:nvSpPr>
        <p:spPr>
          <a:xfrm>
            <a:off x="457200" y="2906594"/>
            <a:ext cx="476250" cy="476250"/>
          </a:xfrm>
          <a:prstGeom prst="ellipse">
            <a:avLst/>
          </a:prstGeom>
          <a:solidFill>
            <a:schemeClr val="bg1"/>
          </a:solidFill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l-PL"/>
          </a:p>
        </p:txBody>
      </p:sp>
      <p:sp>
        <p:nvSpPr>
          <p:cNvPr id="22" name="Symbol zastępczy tekstu 6"/>
          <p:cNvSpPr>
            <a:spLocks noGrp="1"/>
          </p:cNvSpPr>
          <p:nvPr>
            <p:ph type="body" sz="quarter" idx="19" hasCustomPrompt="1"/>
          </p:nvPr>
        </p:nvSpPr>
        <p:spPr>
          <a:xfrm>
            <a:off x="1168400" y="2898852"/>
            <a:ext cx="1993900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3" name="Symbol zastępczy tekstu 11"/>
          <p:cNvSpPr>
            <a:spLocks noGrp="1"/>
          </p:cNvSpPr>
          <p:nvPr>
            <p:ph type="body" sz="quarter" idx="20" hasCustomPrompt="1"/>
          </p:nvPr>
        </p:nvSpPr>
        <p:spPr>
          <a:xfrm>
            <a:off x="1168400" y="3170678"/>
            <a:ext cx="2660650" cy="278538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4" name="Owal 23"/>
          <p:cNvSpPr/>
          <p:nvPr userDrawn="1"/>
        </p:nvSpPr>
        <p:spPr>
          <a:xfrm>
            <a:off x="457200" y="3763844"/>
            <a:ext cx="476250" cy="476250"/>
          </a:xfrm>
          <a:prstGeom prst="ellipse">
            <a:avLst/>
          </a:prstGeom>
          <a:solidFill>
            <a:schemeClr val="bg1"/>
          </a:solidFill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l-PL"/>
          </a:p>
        </p:txBody>
      </p:sp>
      <p:sp>
        <p:nvSpPr>
          <p:cNvPr id="25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1168400" y="3756102"/>
            <a:ext cx="1993900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6" name="Symbol zastępczy tekstu 11"/>
          <p:cNvSpPr>
            <a:spLocks noGrp="1"/>
          </p:cNvSpPr>
          <p:nvPr>
            <p:ph type="body" sz="quarter" idx="22" hasCustomPrompt="1"/>
          </p:nvPr>
        </p:nvSpPr>
        <p:spPr>
          <a:xfrm>
            <a:off x="1168400" y="4027928"/>
            <a:ext cx="2660650" cy="278538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pic>
        <p:nvPicPr>
          <p:cNvPr id="33" name="Obraz 3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34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pic>
        <p:nvPicPr>
          <p:cNvPr id="27" name="Obraz 26" descr="mackbook_white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0867" y="1154554"/>
            <a:ext cx="6141708" cy="3662362"/>
          </a:xfrm>
          <a:prstGeom prst="rect">
            <a:avLst/>
          </a:prstGeom>
        </p:spPr>
      </p:pic>
      <p:sp>
        <p:nvSpPr>
          <p:cNvPr id="5" name="Symbol zastępczy obrazu 4"/>
          <p:cNvSpPr>
            <a:spLocks noGrp="1"/>
          </p:cNvSpPr>
          <p:nvPr>
            <p:ph type="pic" sz="quarter" idx="28"/>
          </p:nvPr>
        </p:nvSpPr>
        <p:spPr>
          <a:xfrm>
            <a:off x="5167313" y="1408769"/>
            <a:ext cx="4622800" cy="287806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pl-PL" dirty="0"/>
          </a:p>
        </p:txBody>
      </p:sp>
      <p:sp>
        <p:nvSpPr>
          <p:cNvPr id="29" name="Prostokąt 28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1433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pplication Features 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wal 1"/>
          <p:cNvSpPr/>
          <p:nvPr userDrawn="1"/>
        </p:nvSpPr>
        <p:spPr>
          <a:xfrm>
            <a:off x="457200" y="1185744"/>
            <a:ext cx="476250" cy="476250"/>
          </a:xfrm>
          <a:prstGeom prst="ellipse">
            <a:avLst/>
          </a:prstGeom>
          <a:solidFill>
            <a:schemeClr val="bg1"/>
          </a:solidFill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l-PL"/>
          </a:p>
        </p:txBody>
      </p:sp>
      <p:sp>
        <p:nvSpPr>
          <p:cNvPr id="16" name="Owal 15"/>
          <p:cNvSpPr/>
          <p:nvPr userDrawn="1"/>
        </p:nvSpPr>
        <p:spPr>
          <a:xfrm>
            <a:off x="457200" y="2068394"/>
            <a:ext cx="476250" cy="476250"/>
          </a:xfrm>
          <a:prstGeom prst="ellipse">
            <a:avLst/>
          </a:prstGeom>
          <a:solidFill>
            <a:schemeClr val="bg1"/>
          </a:solidFill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l-PL"/>
          </a:p>
        </p:txBody>
      </p:sp>
      <p:sp>
        <p:nvSpPr>
          <p:cNvPr id="21" name="Owal 20"/>
          <p:cNvSpPr/>
          <p:nvPr userDrawn="1"/>
        </p:nvSpPr>
        <p:spPr>
          <a:xfrm>
            <a:off x="457200" y="2906594"/>
            <a:ext cx="476250" cy="476250"/>
          </a:xfrm>
          <a:prstGeom prst="ellipse">
            <a:avLst/>
          </a:prstGeom>
          <a:solidFill>
            <a:schemeClr val="bg1"/>
          </a:solidFill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l-PL"/>
          </a:p>
        </p:txBody>
      </p:sp>
      <p:sp>
        <p:nvSpPr>
          <p:cNvPr id="24" name="Owal 23"/>
          <p:cNvSpPr/>
          <p:nvPr userDrawn="1"/>
        </p:nvSpPr>
        <p:spPr>
          <a:xfrm>
            <a:off x="457200" y="3763844"/>
            <a:ext cx="476250" cy="476250"/>
          </a:xfrm>
          <a:prstGeom prst="ellipse">
            <a:avLst/>
          </a:prstGeom>
          <a:solidFill>
            <a:schemeClr val="bg1"/>
          </a:solidFill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l-PL"/>
          </a:p>
        </p:txBody>
      </p:sp>
      <p:pic>
        <p:nvPicPr>
          <p:cNvPr id="33" name="Obraz 3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34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pic>
        <p:nvPicPr>
          <p:cNvPr id="27" name="Obraz 26" descr="mackbook_white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0867" y="1154554"/>
            <a:ext cx="6141708" cy="3662362"/>
          </a:xfrm>
          <a:prstGeom prst="rect">
            <a:avLst/>
          </a:prstGeom>
        </p:spPr>
      </p:pic>
      <p:sp>
        <p:nvSpPr>
          <p:cNvPr id="5" name="Symbol zastępczy obrazu 4"/>
          <p:cNvSpPr>
            <a:spLocks noGrp="1"/>
          </p:cNvSpPr>
          <p:nvPr>
            <p:ph type="pic" sz="quarter" idx="28"/>
          </p:nvPr>
        </p:nvSpPr>
        <p:spPr>
          <a:xfrm>
            <a:off x="5167313" y="1408769"/>
            <a:ext cx="4622800" cy="287806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pl-PL" dirty="0"/>
          </a:p>
        </p:txBody>
      </p:sp>
      <p:sp>
        <p:nvSpPr>
          <p:cNvPr id="29" name="Prostokąt 28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  <p:sp>
        <p:nvSpPr>
          <p:cNvPr id="20" name="Symbol zastępczy tekstu 6"/>
          <p:cNvSpPr>
            <a:spLocks noGrp="1"/>
          </p:cNvSpPr>
          <p:nvPr>
            <p:ph type="body" sz="quarter" idx="15" hasCustomPrompt="1"/>
          </p:nvPr>
        </p:nvSpPr>
        <p:spPr>
          <a:xfrm>
            <a:off x="1168400" y="1178002"/>
            <a:ext cx="2660650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8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1168400" y="2060652"/>
            <a:ext cx="2660650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30" name="Symbol zastępczy tekstu 6"/>
          <p:cNvSpPr>
            <a:spLocks noGrp="1"/>
          </p:cNvSpPr>
          <p:nvPr>
            <p:ph type="body" sz="quarter" idx="19" hasCustomPrompt="1"/>
          </p:nvPr>
        </p:nvSpPr>
        <p:spPr>
          <a:xfrm>
            <a:off x="1168400" y="2898852"/>
            <a:ext cx="2660650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31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1168400" y="3756102"/>
            <a:ext cx="2660650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135304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s 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Obraz 4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43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86" name="Symbol zastępczy tekstu 6"/>
          <p:cNvSpPr>
            <a:spLocks noGrp="1"/>
          </p:cNvSpPr>
          <p:nvPr>
            <p:ph type="body" sz="quarter" idx="15" hasCustomPrompt="1"/>
          </p:nvPr>
        </p:nvSpPr>
        <p:spPr>
          <a:xfrm>
            <a:off x="1168400" y="1178002"/>
            <a:ext cx="3017024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87" name="Symbol zastępczy tekstu 11"/>
          <p:cNvSpPr>
            <a:spLocks noGrp="1"/>
          </p:cNvSpPr>
          <p:nvPr>
            <p:ph type="body" sz="quarter" idx="16" hasCustomPrompt="1"/>
          </p:nvPr>
        </p:nvSpPr>
        <p:spPr>
          <a:xfrm>
            <a:off x="1168400" y="1449828"/>
            <a:ext cx="3017024" cy="242374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9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89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1168400" y="2060652"/>
            <a:ext cx="3017024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90" name="Symbol zastępczy tekstu 11"/>
          <p:cNvSpPr>
            <a:spLocks noGrp="1"/>
          </p:cNvSpPr>
          <p:nvPr>
            <p:ph type="body" sz="quarter" idx="18" hasCustomPrompt="1"/>
          </p:nvPr>
        </p:nvSpPr>
        <p:spPr>
          <a:xfrm>
            <a:off x="1168400" y="2332478"/>
            <a:ext cx="3017024" cy="244682"/>
          </a:xfrm>
          <a:noFill/>
        </p:spPr>
        <p:txBody>
          <a:bodyPr wrap="square" rtlCol="0" anchor="t">
            <a:spAutoFit/>
          </a:bodyPr>
          <a:lstStyle>
            <a:lvl1pPr marL="0" marR="0" indent="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pl-PL" sz="9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92" name="Symbol zastępczy tekstu 6"/>
          <p:cNvSpPr>
            <a:spLocks noGrp="1"/>
          </p:cNvSpPr>
          <p:nvPr>
            <p:ph type="body" sz="quarter" idx="19" hasCustomPrompt="1"/>
          </p:nvPr>
        </p:nvSpPr>
        <p:spPr>
          <a:xfrm>
            <a:off x="1168400" y="2898852"/>
            <a:ext cx="3017024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93" name="Symbol zastępczy tekstu 11"/>
          <p:cNvSpPr>
            <a:spLocks noGrp="1"/>
          </p:cNvSpPr>
          <p:nvPr>
            <p:ph type="body" sz="quarter" idx="20" hasCustomPrompt="1"/>
          </p:nvPr>
        </p:nvSpPr>
        <p:spPr>
          <a:xfrm>
            <a:off x="1168400" y="3170678"/>
            <a:ext cx="3017024" cy="244682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9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95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1168400" y="3756102"/>
            <a:ext cx="3017024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96" name="Symbol zastępczy tekstu 11"/>
          <p:cNvSpPr>
            <a:spLocks noGrp="1"/>
          </p:cNvSpPr>
          <p:nvPr>
            <p:ph type="body" sz="quarter" idx="22" hasCustomPrompt="1"/>
          </p:nvPr>
        </p:nvSpPr>
        <p:spPr>
          <a:xfrm>
            <a:off x="1168400" y="4027928"/>
            <a:ext cx="3017024" cy="244682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9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102" name="Symbol zastępczy tekstu 6"/>
          <p:cNvSpPr>
            <a:spLocks noGrp="1"/>
          </p:cNvSpPr>
          <p:nvPr>
            <p:ph type="body" sz="quarter" idx="40" hasCustomPrompt="1"/>
          </p:nvPr>
        </p:nvSpPr>
        <p:spPr>
          <a:xfrm>
            <a:off x="5647473" y="1185126"/>
            <a:ext cx="3046074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03" name="Symbol zastępczy tekstu 11"/>
          <p:cNvSpPr>
            <a:spLocks noGrp="1"/>
          </p:cNvSpPr>
          <p:nvPr>
            <p:ph type="body" sz="quarter" idx="41" hasCustomPrompt="1"/>
          </p:nvPr>
        </p:nvSpPr>
        <p:spPr>
          <a:xfrm>
            <a:off x="5647473" y="1456952"/>
            <a:ext cx="3046074" cy="242374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9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105" name="Symbol zastępczy tekstu 6"/>
          <p:cNvSpPr>
            <a:spLocks noGrp="1"/>
          </p:cNvSpPr>
          <p:nvPr>
            <p:ph type="body" sz="quarter" idx="42" hasCustomPrompt="1"/>
          </p:nvPr>
        </p:nvSpPr>
        <p:spPr>
          <a:xfrm>
            <a:off x="5647472" y="2067776"/>
            <a:ext cx="3046075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06" name="Symbol zastępczy tekstu 11"/>
          <p:cNvSpPr>
            <a:spLocks noGrp="1"/>
          </p:cNvSpPr>
          <p:nvPr>
            <p:ph type="body" sz="quarter" idx="43" hasCustomPrompt="1"/>
          </p:nvPr>
        </p:nvSpPr>
        <p:spPr>
          <a:xfrm>
            <a:off x="5647473" y="2339602"/>
            <a:ext cx="3046074" cy="244682"/>
          </a:xfrm>
          <a:noFill/>
        </p:spPr>
        <p:txBody>
          <a:bodyPr wrap="square" rtlCol="0" anchor="t">
            <a:spAutoFit/>
          </a:bodyPr>
          <a:lstStyle>
            <a:lvl1pPr marL="0" marR="0" indent="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pl-PL" sz="9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108" name="Symbol zastępczy tekstu 6"/>
          <p:cNvSpPr>
            <a:spLocks noGrp="1"/>
          </p:cNvSpPr>
          <p:nvPr>
            <p:ph type="body" sz="quarter" idx="44" hasCustomPrompt="1"/>
          </p:nvPr>
        </p:nvSpPr>
        <p:spPr>
          <a:xfrm>
            <a:off x="5647473" y="2905976"/>
            <a:ext cx="3046074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09" name="Symbol zastępczy tekstu 11"/>
          <p:cNvSpPr>
            <a:spLocks noGrp="1"/>
          </p:cNvSpPr>
          <p:nvPr>
            <p:ph type="body" sz="quarter" idx="45" hasCustomPrompt="1"/>
          </p:nvPr>
        </p:nvSpPr>
        <p:spPr>
          <a:xfrm>
            <a:off x="5647473" y="3177802"/>
            <a:ext cx="3046074" cy="244682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9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111" name="Symbol zastępczy tekstu 6"/>
          <p:cNvSpPr>
            <a:spLocks noGrp="1"/>
          </p:cNvSpPr>
          <p:nvPr>
            <p:ph type="body" sz="quarter" idx="46" hasCustomPrompt="1"/>
          </p:nvPr>
        </p:nvSpPr>
        <p:spPr>
          <a:xfrm>
            <a:off x="5647473" y="3763226"/>
            <a:ext cx="3046074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12" name="Symbol zastępczy tekstu 11"/>
          <p:cNvSpPr>
            <a:spLocks noGrp="1"/>
          </p:cNvSpPr>
          <p:nvPr>
            <p:ph type="body" sz="quarter" idx="47" hasCustomPrompt="1"/>
          </p:nvPr>
        </p:nvSpPr>
        <p:spPr>
          <a:xfrm>
            <a:off x="5647473" y="4035052"/>
            <a:ext cx="3046074" cy="244682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9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8" name="Prostokąt 37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9660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eatures 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Obraz 4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98421"/>
          </a:xfrm>
          <a:prstGeom prst="rect">
            <a:avLst/>
          </a:prstGeom>
        </p:spPr>
      </p:pic>
      <p:sp>
        <p:nvSpPr>
          <p:cNvPr id="43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86" name="Symbol zastępczy tekstu 6"/>
          <p:cNvSpPr>
            <a:spLocks noGrp="1"/>
          </p:cNvSpPr>
          <p:nvPr>
            <p:ph type="body" sz="quarter" idx="15" hasCustomPrompt="1"/>
          </p:nvPr>
        </p:nvSpPr>
        <p:spPr>
          <a:xfrm>
            <a:off x="1168400" y="1178002"/>
            <a:ext cx="3017024" cy="468115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89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1168400" y="2060652"/>
            <a:ext cx="3017024" cy="468115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92" name="Symbol zastępczy tekstu 6"/>
          <p:cNvSpPr>
            <a:spLocks noGrp="1"/>
          </p:cNvSpPr>
          <p:nvPr>
            <p:ph type="body" sz="quarter" idx="19" hasCustomPrompt="1"/>
          </p:nvPr>
        </p:nvSpPr>
        <p:spPr>
          <a:xfrm>
            <a:off x="1168400" y="2898852"/>
            <a:ext cx="3017024" cy="468115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95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1168400" y="3756102"/>
            <a:ext cx="3017024" cy="468115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02" name="Symbol zastępczy tekstu 6"/>
          <p:cNvSpPr>
            <a:spLocks noGrp="1"/>
          </p:cNvSpPr>
          <p:nvPr>
            <p:ph type="body" sz="quarter" idx="40" hasCustomPrompt="1"/>
          </p:nvPr>
        </p:nvSpPr>
        <p:spPr>
          <a:xfrm>
            <a:off x="5647473" y="1185126"/>
            <a:ext cx="3046074" cy="468115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05" name="Symbol zastępczy tekstu 6"/>
          <p:cNvSpPr>
            <a:spLocks noGrp="1"/>
          </p:cNvSpPr>
          <p:nvPr>
            <p:ph type="body" sz="quarter" idx="42" hasCustomPrompt="1"/>
          </p:nvPr>
        </p:nvSpPr>
        <p:spPr>
          <a:xfrm>
            <a:off x="5647472" y="2067776"/>
            <a:ext cx="3046075" cy="468115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08" name="Symbol zastępczy tekstu 6"/>
          <p:cNvSpPr>
            <a:spLocks noGrp="1"/>
          </p:cNvSpPr>
          <p:nvPr>
            <p:ph type="body" sz="quarter" idx="44" hasCustomPrompt="1"/>
          </p:nvPr>
        </p:nvSpPr>
        <p:spPr>
          <a:xfrm>
            <a:off x="5647473" y="2905976"/>
            <a:ext cx="3046074" cy="468115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11" name="Symbol zastępczy tekstu 6"/>
          <p:cNvSpPr>
            <a:spLocks noGrp="1"/>
          </p:cNvSpPr>
          <p:nvPr>
            <p:ph type="body" sz="quarter" idx="46" hasCustomPrompt="1"/>
          </p:nvPr>
        </p:nvSpPr>
        <p:spPr>
          <a:xfrm>
            <a:off x="5647473" y="3763226"/>
            <a:ext cx="3046074" cy="468115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38" name="Prostokąt 37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4228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s 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rostokąt 45"/>
          <p:cNvSpPr/>
          <p:nvPr userDrawn="1"/>
        </p:nvSpPr>
        <p:spPr>
          <a:xfrm>
            <a:off x="4874781" y="0"/>
            <a:ext cx="4269219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rgbClr val="FFFFFF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34" name="Symbol zastępczy tekstu 6"/>
          <p:cNvSpPr>
            <a:spLocks noGrp="1"/>
          </p:cNvSpPr>
          <p:nvPr>
            <p:ph type="body" sz="quarter" idx="40" hasCustomPrompt="1"/>
          </p:nvPr>
        </p:nvSpPr>
        <p:spPr>
          <a:xfrm>
            <a:off x="6000759" y="1185126"/>
            <a:ext cx="2660651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35" name="Symbol zastępczy tekstu 11"/>
          <p:cNvSpPr>
            <a:spLocks noGrp="1"/>
          </p:cNvSpPr>
          <p:nvPr>
            <p:ph type="body" sz="quarter" idx="41" hasCustomPrompt="1"/>
          </p:nvPr>
        </p:nvSpPr>
        <p:spPr>
          <a:xfrm>
            <a:off x="6000759" y="1456952"/>
            <a:ext cx="2660651" cy="278538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7" name="Symbol zastępczy tekstu 6"/>
          <p:cNvSpPr>
            <a:spLocks noGrp="1"/>
          </p:cNvSpPr>
          <p:nvPr>
            <p:ph type="body" sz="quarter" idx="42" hasCustomPrompt="1"/>
          </p:nvPr>
        </p:nvSpPr>
        <p:spPr>
          <a:xfrm>
            <a:off x="6000759" y="2067776"/>
            <a:ext cx="2660652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38" name="Symbol zastępczy tekstu 11"/>
          <p:cNvSpPr>
            <a:spLocks noGrp="1"/>
          </p:cNvSpPr>
          <p:nvPr>
            <p:ph type="body" sz="quarter" idx="43" hasCustomPrompt="1"/>
          </p:nvPr>
        </p:nvSpPr>
        <p:spPr>
          <a:xfrm>
            <a:off x="6000759" y="2339602"/>
            <a:ext cx="2660651" cy="278538"/>
          </a:xfrm>
          <a:noFill/>
        </p:spPr>
        <p:txBody>
          <a:bodyPr wrap="square" rtlCol="0" anchor="t">
            <a:spAutoFit/>
          </a:bodyPr>
          <a:lstStyle>
            <a:lvl1pPr marL="0" marR="0" indent="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pl-PL" sz="11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40" name="Symbol zastępczy tekstu 6"/>
          <p:cNvSpPr>
            <a:spLocks noGrp="1"/>
          </p:cNvSpPr>
          <p:nvPr>
            <p:ph type="body" sz="quarter" idx="44" hasCustomPrompt="1"/>
          </p:nvPr>
        </p:nvSpPr>
        <p:spPr>
          <a:xfrm>
            <a:off x="6000759" y="2905976"/>
            <a:ext cx="2660651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41" name="Symbol zastępczy tekstu 11"/>
          <p:cNvSpPr>
            <a:spLocks noGrp="1"/>
          </p:cNvSpPr>
          <p:nvPr>
            <p:ph type="body" sz="quarter" idx="45" hasCustomPrompt="1"/>
          </p:nvPr>
        </p:nvSpPr>
        <p:spPr>
          <a:xfrm>
            <a:off x="6000759" y="3177802"/>
            <a:ext cx="2660651" cy="278538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43" name="Symbol zastępczy tekstu 6"/>
          <p:cNvSpPr>
            <a:spLocks noGrp="1"/>
          </p:cNvSpPr>
          <p:nvPr>
            <p:ph type="body" sz="quarter" idx="46" hasCustomPrompt="1"/>
          </p:nvPr>
        </p:nvSpPr>
        <p:spPr>
          <a:xfrm>
            <a:off x="6000759" y="3763226"/>
            <a:ext cx="2660651" cy="215900"/>
          </a:xfrm>
        </p:spPr>
        <p:txBody>
          <a:bodyPr anchor="t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44" name="Symbol zastępczy tekstu 11"/>
          <p:cNvSpPr>
            <a:spLocks noGrp="1"/>
          </p:cNvSpPr>
          <p:nvPr>
            <p:ph type="body" sz="quarter" idx="47" hasCustomPrompt="1"/>
          </p:nvPr>
        </p:nvSpPr>
        <p:spPr>
          <a:xfrm>
            <a:off x="6000759" y="4035052"/>
            <a:ext cx="2660651" cy="278538"/>
          </a:xfrm>
          <a:noFill/>
        </p:spPr>
        <p:txBody>
          <a:bodyPr wrap="square" rtlCol="0" anchor="t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pic>
        <p:nvPicPr>
          <p:cNvPr id="58" name="Obraz 5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2" name="Prostokąt 21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ytuł 1"/>
          <p:cNvSpPr>
            <a:spLocks noGrp="1"/>
          </p:cNvSpPr>
          <p:nvPr>
            <p:ph type="title" hasCustomPrompt="1"/>
          </p:nvPr>
        </p:nvSpPr>
        <p:spPr>
          <a:xfrm>
            <a:off x="5289558" y="109001"/>
            <a:ext cx="3397241" cy="692865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966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dna 1"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Obraz 3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4" name="Prostokąt 23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690916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AGENDA</a:t>
            </a:r>
            <a:endParaRPr lang="en-US" dirty="0"/>
          </a:p>
        </p:txBody>
      </p:sp>
      <p:sp>
        <p:nvSpPr>
          <p:cNvPr id="22" name="Symbol zastępczy tekstu 38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224716"/>
            <a:ext cx="1020039" cy="295466"/>
          </a:xfrm>
          <a:noFill/>
        </p:spPr>
        <p:txBody>
          <a:bodyPr wrap="square" rtlCol="0" anchor="ctr">
            <a:spAutoFit/>
          </a:bodyPr>
          <a:lstStyle>
            <a:lvl1pPr marL="0" algn="r" defTabSz="457200" rtl="0" eaLnBrk="1" latinLnBrk="0" hangingPunct="1">
              <a:lnSpc>
                <a:spcPct val="110000"/>
              </a:lnSpc>
              <a:buNone/>
              <a:defRPr lang="pl-PL" sz="1200" b="0" kern="1200" baseline="0" dirty="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00:00-00:00</a:t>
            </a:r>
            <a:endParaRPr lang="pl-PL" dirty="0"/>
          </a:p>
        </p:txBody>
      </p:sp>
      <p:sp>
        <p:nvSpPr>
          <p:cNvPr id="23" name="Symbol zastępczy tekstu 38"/>
          <p:cNvSpPr>
            <a:spLocks noGrp="1"/>
          </p:cNvSpPr>
          <p:nvPr>
            <p:ph type="body" sz="quarter" idx="10" hasCustomPrompt="1"/>
          </p:nvPr>
        </p:nvSpPr>
        <p:spPr>
          <a:xfrm>
            <a:off x="1581528" y="1224716"/>
            <a:ext cx="7105272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25" name="Symbol zastępczy tekstu 38"/>
          <p:cNvSpPr>
            <a:spLocks noGrp="1"/>
          </p:cNvSpPr>
          <p:nvPr>
            <p:ph type="body" sz="quarter" idx="30" hasCustomPrompt="1"/>
          </p:nvPr>
        </p:nvSpPr>
        <p:spPr>
          <a:xfrm>
            <a:off x="1581528" y="1595792"/>
            <a:ext cx="7105272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26" name="Symbol zastępczy tekstu 38"/>
          <p:cNvSpPr>
            <a:spLocks noGrp="1"/>
          </p:cNvSpPr>
          <p:nvPr>
            <p:ph type="body" sz="quarter" idx="31" hasCustomPrompt="1"/>
          </p:nvPr>
        </p:nvSpPr>
        <p:spPr>
          <a:xfrm>
            <a:off x="1581528" y="1966868"/>
            <a:ext cx="7105272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27" name="Symbol zastępczy tekstu 38"/>
          <p:cNvSpPr>
            <a:spLocks noGrp="1"/>
          </p:cNvSpPr>
          <p:nvPr>
            <p:ph type="body" sz="quarter" idx="32" hasCustomPrompt="1"/>
          </p:nvPr>
        </p:nvSpPr>
        <p:spPr>
          <a:xfrm>
            <a:off x="1581528" y="2337944"/>
            <a:ext cx="7105272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28" name="Symbol zastępczy tekstu 38"/>
          <p:cNvSpPr>
            <a:spLocks noGrp="1"/>
          </p:cNvSpPr>
          <p:nvPr>
            <p:ph type="body" sz="quarter" idx="33" hasCustomPrompt="1"/>
          </p:nvPr>
        </p:nvSpPr>
        <p:spPr>
          <a:xfrm>
            <a:off x="1581528" y="2709020"/>
            <a:ext cx="7105272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29" name="Symbol zastępczy tekstu 38"/>
          <p:cNvSpPr>
            <a:spLocks noGrp="1"/>
          </p:cNvSpPr>
          <p:nvPr>
            <p:ph type="body" sz="quarter" idx="34" hasCustomPrompt="1"/>
          </p:nvPr>
        </p:nvSpPr>
        <p:spPr>
          <a:xfrm>
            <a:off x="1581528" y="3080096"/>
            <a:ext cx="7105272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30" name="Symbol zastępczy tekstu 38"/>
          <p:cNvSpPr>
            <a:spLocks noGrp="1"/>
          </p:cNvSpPr>
          <p:nvPr>
            <p:ph type="body" sz="quarter" idx="35" hasCustomPrompt="1"/>
          </p:nvPr>
        </p:nvSpPr>
        <p:spPr>
          <a:xfrm>
            <a:off x="1581528" y="3451172"/>
            <a:ext cx="7105272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32" name="Symbol zastępczy tekstu 38"/>
          <p:cNvSpPr>
            <a:spLocks noGrp="1"/>
          </p:cNvSpPr>
          <p:nvPr>
            <p:ph type="body" sz="quarter" idx="36" hasCustomPrompt="1"/>
          </p:nvPr>
        </p:nvSpPr>
        <p:spPr>
          <a:xfrm>
            <a:off x="1581528" y="3822248"/>
            <a:ext cx="7105272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33" name="Symbol zastępczy tekstu 38"/>
          <p:cNvSpPr>
            <a:spLocks noGrp="1"/>
          </p:cNvSpPr>
          <p:nvPr>
            <p:ph type="body" sz="quarter" idx="37" hasCustomPrompt="1"/>
          </p:nvPr>
        </p:nvSpPr>
        <p:spPr>
          <a:xfrm>
            <a:off x="457200" y="1595792"/>
            <a:ext cx="1020039" cy="295466"/>
          </a:xfrm>
          <a:noFill/>
        </p:spPr>
        <p:txBody>
          <a:bodyPr wrap="square" rtlCol="0" anchor="ctr">
            <a:spAutoFit/>
          </a:bodyPr>
          <a:lstStyle>
            <a:lvl1pPr marL="0" algn="r" defTabSz="457200" rtl="0" eaLnBrk="1" latinLnBrk="0" hangingPunct="1">
              <a:lnSpc>
                <a:spcPct val="110000"/>
              </a:lnSpc>
              <a:buNone/>
              <a:defRPr lang="pl-PL" sz="1200" b="0" kern="1200" baseline="0" dirty="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00:00-00:00</a:t>
            </a:r>
            <a:endParaRPr lang="pl-PL" dirty="0"/>
          </a:p>
        </p:txBody>
      </p:sp>
      <p:sp>
        <p:nvSpPr>
          <p:cNvPr id="34" name="Symbol zastępczy tekstu 38"/>
          <p:cNvSpPr>
            <a:spLocks noGrp="1"/>
          </p:cNvSpPr>
          <p:nvPr>
            <p:ph type="body" sz="quarter" idx="38" hasCustomPrompt="1"/>
          </p:nvPr>
        </p:nvSpPr>
        <p:spPr>
          <a:xfrm>
            <a:off x="457200" y="1963419"/>
            <a:ext cx="1020039" cy="295466"/>
          </a:xfrm>
          <a:noFill/>
        </p:spPr>
        <p:txBody>
          <a:bodyPr wrap="square" rtlCol="0" anchor="ctr">
            <a:spAutoFit/>
          </a:bodyPr>
          <a:lstStyle>
            <a:lvl1pPr marL="0" algn="r" defTabSz="457200" rtl="0" eaLnBrk="1" latinLnBrk="0" hangingPunct="1">
              <a:lnSpc>
                <a:spcPct val="110000"/>
              </a:lnSpc>
              <a:buNone/>
              <a:defRPr lang="pl-PL" sz="1200" b="0" kern="1200" baseline="0" dirty="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00:00-00:00</a:t>
            </a:r>
            <a:endParaRPr lang="pl-PL" dirty="0"/>
          </a:p>
        </p:txBody>
      </p:sp>
      <p:sp>
        <p:nvSpPr>
          <p:cNvPr id="35" name="Symbol zastępczy tekstu 38"/>
          <p:cNvSpPr>
            <a:spLocks noGrp="1"/>
          </p:cNvSpPr>
          <p:nvPr>
            <p:ph type="body" sz="quarter" idx="39" hasCustomPrompt="1"/>
          </p:nvPr>
        </p:nvSpPr>
        <p:spPr>
          <a:xfrm>
            <a:off x="457200" y="2334495"/>
            <a:ext cx="1020039" cy="295466"/>
          </a:xfrm>
          <a:noFill/>
        </p:spPr>
        <p:txBody>
          <a:bodyPr wrap="square" rtlCol="0" anchor="ctr">
            <a:spAutoFit/>
          </a:bodyPr>
          <a:lstStyle>
            <a:lvl1pPr marL="0" algn="r" defTabSz="457200" rtl="0" eaLnBrk="1" latinLnBrk="0" hangingPunct="1">
              <a:lnSpc>
                <a:spcPct val="110000"/>
              </a:lnSpc>
              <a:buNone/>
              <a:defRPr lang="pl-PL" sz="1200" b="0" kern="1200" baseline="0" dirty="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00:00-00:00</a:t>
            </a:r>
            <a:endParaRPr lang="pl-PL" dirty="0"/>
          </a:p>
        </p:txBody>
      </p:sp>
      <p:sp>
        <p:nvSpPr>
          <p:cNvPr id="36" name="Symbol zastępczy tekstu 38"/>
          <p:cNvSpPr>
            <a:spLocks noGrp="1"/>
          </p:cNvSpPr>
          <p:nvPr>
            <p:ph type="body" sz="quarter" idx="40" hasCustomPrompt="1"/>
          </p:nvPr>
        </p:nvSpPr>
        <p:spPr>
          <a:xfrm>
            <a:off x="457199" y="2711073"/>
            <a:ext cx="1020039" cy="295466"/>
          </a:xfrm>
          <a:noFill/>
        </p:spPr>
        <p:txBody>
          <a:bodyPr wrap="square" rtlCol="0" anchor="ctr">
            <a:spAutoFit/>
          </a:bodyPr>
          <a:lstStyle>
            <a:lvl1pPr marL="0" algn="r" defTabSz="457200" rtl="0" eaLnBrk="1" latinLnBrk="0" hangingPunct="1">
              <a:lnSpc>
                <a:spcPct val="110000"/>
              </a:lnSpc>
              <a:buNone/>
              <a:defRPr lang="pl-PL" sz="1200" b="0" kern="1200" baseline="0" dirty="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00:00-00:00</a:t>
            </a:r>
            <a:endParaRPr lang="pl-PL" dirty="0"/>
          </a:p>
        </p:txBody>
      </p:sp>
      <p:sp>
        <p:nvSpPr>
          <p:cNvPr id="37" name="Symbol zastępczy tekstu 38"/>
          <p:cNvSpPr>
            <a:spLocks noGrp="1"/>
          </p:cNvSpPr>
          <p:nvPr>
            <p:ph type="body" sz="quarter" idx="41" hasCustomPrompt="1"/>
          </p:nvPr>
        </p:nvSpPr>
        <p:spPr>
          <a:xfrm>
            <a:off x="457199" y="3075712"/>
            <a:ext cx="1020039" cy="295466"/>
          </a:xfrm>
          <a:noFill/>
        </p:spPr>
        <p:txBody>
          <a:bodyPr wrap="square" rtlCol="0" anchor="ctr">
            <a:spAutoFit/>
          </a:bodyPr>
          <a:lstStyle>
            <a:lvl1pPr marL="0" algn="r" defTabSz="457200" rtl="0" eaLnBrk="1" latinLnBrk="0" hangingPunct="1">
              <a:lnSpc>
                <a:spcPct val="110000"/>
              </a:lnSpc>
              <a:buNone/>
              <a:defRPr lang="pl-PL" sz="1200" b="0" kern="1200" baseline="0" dirty="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00:00-00:00</a:t>
            </a:r>
            <a:endParaRPr lang="pl-PL" dirty="0"/>
          </a:p>
        </p:txBody>
      </p:sp>
      <p:sp>
        <p:nvSpPr>
          <p:cNvPr id="38" name="Symbol zastępczy tekstu 38"/>
          <p:cNvSpPr>
            <a:spLocks noGrp="1"/>
          </p:cNvSpPr>
          <p:nvPr>
            <p:ph type="body" sz="quarter" idx="42" hasCustomPrompt="1"/>
          </p:nvPr>
        </p:nvSpPr>
        <p:spPr>
          <a:xfrm>
            <a:off x="457200" y="3451707"/>
            <a:ext cx="1020039" cy="295466"/>
          </a:xfrm>
          <a:noFill/>
        </p:spPr>
        <p:txBody>
          <a:bodyPr wrap="square" rtlCol="0" anchor="ctr">
            <a:spAutoFit/>
          </a:bodyPr>
          <a:lstStyle>
            <a:lvl1pPr marL="0" algn="r" defTabSz="457200" rtl="0" eaLnBrk="1" latinLnBrk="0" hangingPunct="1">
              <a:lnSpc>
                <a:spcPct val="110000"/>
              </a:lnSpc>
              <a:buNone/>
              <a:defRPr lang="pl-PL" sz="1200" b="0" kern="1200" baseline="0" dirty="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00:00-00:00</a:t>
            </a:r>
            <a:endParaRPr lang="pl-PL" dirty="0"/>
          </a:p>
        </p:txBody>
      </p:sp>
      <p:sp>
        <p:nvSpPr>
          <p:cNvPr id="39" name="Symbol zastępczy tekstu 38"/>
          <p:cNvSpPr>
            <a:spLocks noGrp="1"/>
          </p:cNvSpPr>
          <p:nvPr>
            <p:ph type="body" sz="quarter" idx="43" hasCustomPrompt="1"/>
          </p:nvPr>
        </p:nvSpPr>
        <p:spPr>
          <a:xfrm>
            <a:off x="457200" y="3816346"/>
            <a:ext cx="1020039" cy="295466"/>
          </a:xfrm>
          <a:noFill/>
        </p:spPr>
        <p:txBody>
          <a:bodyPr wrap="square" rtlCol="0" anchor="ctr">
            <a:spAutoFit/>
          </a:bodyPr>
          <a:lstStyle>
            <a:lvl1pPr marL="0" algn="r" defTabSz="457200" rtl="0" eaLnBrk="1" latinLnBrk="0" hangingPunct="1">
              <a:lnSpc>
                <a:spcPct val="110000"/>
              </a:lnSpc>
              <a:buNone/>
              <a:defRPr lang="pl-PL" sz="1200" b="0" kern="1200" baseline="0" dirty="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00:00-00:00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173204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eatures 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rostokąt 45"/>
          <p:cNvSpPr/>
          <p:nvPr userDrawn="1"/>
        </p:nvSpPr>
        <p:spPr>
          <a:xfrm>
            <a:off x="4874781" y="0"/>
            <a:ext cx="4269219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rgbClr val="FFFFFF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pic>
        <p:nvPicPr>
          <p:cNvPr id="58" name="Obraz 5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22" name="Prostokąt 21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ytuł 1"/>
          <p:cNvSpPr>
            <a:spLocks noGrp="1"/>
          </p:cNvSpPr>
          <p:nvPr>
            <p:ph type="title" hasCustomPrompt="1"/>
          </p:nvPr>
        </p:nvSpPr>
        <p:spPr>
          <a:xfrm>
            <a:off x="5289558" y="109001"/>
            <a:ext cx="3397241" cy="692865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  <p:sp>
        <p:nvSpPr>
          <p:cNvPr id="15" name="Symbol zastępczy tekstu 6"/>
          <p:cNvSpPr>
            <a:spLocks noGrp="1"/>
          </p:cNvSpPr>
          <p:nvPr>
            <p:ph type="body" sz="quarter" idx="40" hasCustomPrompt="1"/>
          </p:nvPr>
        </p:nvSpPr>
        <p:spPr>
          <a:xfrm>
            <a:off x="6000759" y="1185126"/>
            <a:ext cx="2692788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7" name="Symbol zastępczy tekstu 6"/>
          <p:cNvSpPr>
            <a:spLocks noGrp="1"/>
          </p:cNvSpPr>
          <p:nvPr>
            <p:ph type="body" sz="quarter" idx="42" hasCustomPrompt="1"/>
          </p:nvPr>
        </p:nvSpPr>
        <p:spPr>
          <a:xfrm>
            <a:off x="6000759" y="2067776"/>
            <a:ext cx="2686040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8" name="Symbol zastępczy tekstu 6"/>
          <p:cNvSpPr>
            <a:spLocks noGrp="1"/>
          </p:cNvSpPr>
          <p:nvPr>
            <p:ph type="body" sz="quarter" idx="44" hasCustomPrompt="1"/>
          </p:nvPr>
        </p:nvSpPr>
        <p:spPr>
          <a:xfrm>
            <a:off x="6000759" y="2905976"/>
            <a:ext cx="2686040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9" name="Symbol zastępczy tekstu 6"/>
          <p:cNvSpPr>
            <a:spLocks noGrp="1"/>
          </p:cNvSpPr>
          <p:nvPr>
            <p:ph type="body" sz="quarter" idx="46" hasCustomPrompt="1"/>
          </p:nvPr>
        </p:nvSpPr>
        <p:spPr>
          <a:xfrm>
            <a:off x="6000759" y="3763226"/>
            <a:ext cx="2692788" cy="550364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044656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s 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15" hasCustomPrompt="1"/>
          </p:nvPr>
        </p:nvSpPr>
        <p:spPr>
          <a:xfrm>
            <a:off x="1676401" y="1556996"/>
            <a:ext cx="2832100" cy="460440"/>
          </a:xfrm>
        </p:spPr>
        <p:txBody>
          <a:bodyPr anchor="b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6" hasCustomPrompt="1"/>
          </p:nvPr>
        </p:nvSpPr>
        <p:spPr>
          <a:xfrm>
            <a:off x="1676401" y="2015848"/>
            <a:ext cx="2832099" cy="278538"/>
          </a:xfrm>
          <a:noFill/>
        </p:spPr>
        <p:txBody>
          <a:bodyPr wrap="square" rtlCol="0" anchor="b">
            <a:spAutoFit/>
          </a:bodyPr>
          <a:lstStyle>
            <a:lvl1pPr marL="0" indent="0">
              <a:buNone/>
              <a:defRPr lang="pl-PL" sz="1100" b="0" smtClean="0">
                <a:solidFill>
                  <a:srgbClr val="242424"/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47" name="Symbol zastępczy tekstu 6"/>
          <p:cNvSpPr>
            <a:spLocks noGrp="1"/>
          </p:cNvSpPr>
          <p:nvPr>
            <p:ph type="body" sz="quarter" idx="24" hasCustomPrompt="1"/>
          </p:nvPr>
        </p:nvSpPr>
        <p:spPr>
          <a:xfrm>
            <a:off x="1676401" y="3087346"/>
            <a:ext cx="2832100" cy="460440"/>
          </a:xfrm>
        </p:spPr>
        <p:txBody>
          <a:bodyPr anchor="b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48" name="Symbol zastępczy tekstu 11"/>
          <p:cNvSpPr>
            <a:spLocks noGrp="1"/>
          </p:cNvSpPr>
          <p:nvPr>
            <p:ph type="body" sz="quarter" idx="25" hasCustomPrompt="1"/>
          </p:nvPr>
        </p:nvSpPr>
        <p:spPr>
          <a:xfrm>
            <a:off x="1676401" y="3538824"/>
            <a:ext cx="2832099" cy="278538"/>
          </a:xfrm>
          <a:noFill/>
        </p:spPr>
        <p:txBody>
          <a:bodyPr wrap="square" rtlCol="0" anchor="b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rgbClr val="242424"/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4" name="Symbol zastępczy obrazu 3"/>
          <p:cNvSpPr>
            <a:spLocks noGrp="1"/>
          </p:cNvSpPr>
          <p:nvPr>
            <p:ph type="pic" sz="quarter" idx="33" hasCustomPrompt="1"/>
          </p:nvPr>
        </p:nvSpPr>
        <p:spPr>
          <a:xfrm>
            <a:off x="463255" y="1559089"/>
            <a:ext cx="981229" cy="98122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900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25" name="Symbol zastępczy obrazu 3"/>
          <p:cNvSpPr>
            <a:spLocks noGrp="1"/>
          </p:cNvSpPr>
          <p:nvPr>
            <p:ph type="pic" sz="quarter" idx="34" hasCustomPrompt="1"/>
          </p:nvPr>
        </p:nvSpPr>
        <p:spPr>
          <a:xfrm>
            <a:off x="463255" y="3071816"/>
            <a:ext cx="981229" cy="98122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900" b="1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26" name="Symbol zastępczy tekstu 6"/>
          <p:cNvSpPr>
            <a:spLocks noGrp="1"/>
          </p:cNvSpPr>
          <p:nvPr>
            <p:ph type="body" sz="quarter" idx="35" hasCustomPrompt="1"/>
          </p:nvPr>
        </p:nvSpPr>
        <p:spPr>
          <a:xfrm>
            <a:off x="5856584" y="1556996"/>
            <a:ext cx="2832100" cy="460440"/>
          </a:xfrm>
        </p:spPr>
        <p:txBody>
          <a:bodyPr anchor="b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7" name="Symbol zastępczy tekstu 11"/>
          <p:cNvSpPr>
            <a:spLocks noGrp="1"/>
          </p:cNvSpPr>
          <p:nvPr>
            <p:ph type="body" sz="quarter" idx="36" hasCustomPrompt="1"/>
          </p:nvPr>
        </p:nvSpPr>
        <p:spPr>
          <a:xfrm>
            <a:off x="5856584" y="2008474"/>
            <a:ext cx="2832099" cy="278538"/>
          </a:xfrm>
          <a:noFill/>
        </p:spPr>
        <p:txBody>
          <a:bodyPr wrap="square" rtlCol="0" anchor="b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rgbClr val="242424"/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8" name="Symbol zastępczy tekstu 6"/>
          <p:cNvSpPr>
            <a:spLocks noGrp="1"/>
          </p:cNvSpPr>
          <p:nvPr>
            <p:ph type="body" sz="quarter" idx="37" hasCustomPrompt="1"/>
          </p:nvPr>
        </p:nvSpPr>
        <p:spPr>
          <a:xfrm>
            <a:off x="5856584" y="3087346"/>
            <a:ext cx="2832100" cy="460440"/>
          </a:xfrm>
        </p:spPr>
        <p:txBody>
          <a:bodyPr anchor="b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9" name="Symbol zastępczy tekstu 11"/>
          <p:cNvSpPr>
            <a:spLocks noGrp="1"/>
          </p:cNvSpPr>
          <p:nvPr>
            <p:ph type="body" sz="quarter" idx="38" hasCustomPrompt="1"/>
          </p:nvPr>
        </p:nvSpPr>
        <p:spPr>
          <a:xfrm>
            <a:off x="5856584" y="3538824"/>
            <a:ext cx="2832099" cy="278538"/>
          </a:xfrm>
          <a:noFill/>
        </p:spPr>
        <p:txBody>
          <a:bodyPr wrap="square" rtlCol="0" anchor="b">
            <a:spAutoFit/>
          </a:bodyPr>
          <a:lstStyle>
            <a:lvl1pPr marL="0" indent="0">
              <a:lnSpc>
                <a:spcPct val="110000"/>
              </a:lnSpc>
              <a:buNone/>
              <a:defRPr lang="pl-PL" sz="1100" b="0" smtClean="0">
                <a:solidFill>
                  <a:srgbClr val="242424"/>
                </a:solidFill>
              </a:defRPr>
            </a:lvl1pPr>
            <a:lvl2pPr>
              <a:defRPr lang="pl-PL" sz="1800" smtClean="0"/>
            </a:lvl2pPr>
            <a:lvl3pPr>
              <a:defRPr lang="pl-PL" sz="1800" smtClean="0"/>
            </a:lvl3pPr>
            <a:lvl4pPr>
              <a:defRPr lang="pl-PL" sz="1800" smtClean="0"/>
            </a:lvl4pPr>
            <a:lvl5pPr>
              <a:defRPr lang="pl-PL" sz="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10000"/>
              </a:lnSpc>
            </a:pPr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0" name="Symbol zastępczy obrazu 3"/>
          <p:cNvSpPr>
            <a:spLocks noGrp="1"/>
          </p:cNvSpPr>
          <p:nvPr>
            <p:ph type="pic" sz="quarter" idx="39" hasCustomPrompt="1"/>
          </p:nvPr>
        </p:nvSpPr>
        <p:spPr>
          <a:xfrm>
            <a:off x="4643438" y="1559089"/>
            <a:ext cx="981229" cy="98122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900" b="1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1" name="Symbol zastępczy obrazu 3"/>
          <p:cNvSpPr>
            <a:spLocks noGrp="1"/>
          </p:cNvSpPr>
          <p:nvPr>
            <p:ph type="pic" sz="quarter" idx="40" hasCustomPrompt="1"/>
          </p:nvPr>
        </p:nvSpPr>
        <p:spPr>
          <a:xfrm>
            <a:off x="4643438" y="3071816"/>
            <a:ext cx="981229" cy="98122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900" b="1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pic>
        <p:nvPicPr>
          <p:cNvPr id="23" name="Obraz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3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21" name="Prostokąt 20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5242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eatures 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6"/>
          <p:cNvSpPr>
            <a:spLocks noGrp="1"/>
          </p:cNvSpPr>
          <p:nvPr>
            <p:ph type="body" sz="quarter" idx="15" hasCustomPrompt="1"/>
          </p:nvPr>
        </p:nvSpPr>
        <p:spPr>
          <a:xfrm>
            <a:off x="1676401" y="1556995"/>
            <a:ext cx="2832100" cy="965699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47" name="Symbol zastępczy tekstu 6"/>
          <p:cNvSpPr>
            <a:spLocks noGrp="1"/>
          </p:cNvSpPr>
          <p:nvPr>
            <p:ph type="body" sz="quarter" idx="24" hasCustomPrompt="1"/>
          </p:nvPr>
        </p:nvSpPr>
        <p:spPr>
          <a:xfrm>
            <a:off x="1676401" y="3087345"/>
            <a:ext cx="2832100" cy="965699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4" name="Symbol zastępczy obrazu 3"/>
          <p:cNvSpPr>
            <a:spLocks noGrp="1"/>
          </p:cNvSpPr>
          <p:nvPr>
            <p:ph type="pic" sz="quarter" idx="33" hasCustomPrompt="1"/>
          </p:nvPr>
        </p:nvSpPr>
        <p:spPr>
          <a:xfrm>
            <a:off x="463255" y="1559089"/>
            <a:ext cx="981229" cy="98122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900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25" name="Symbol zastępczy obrazu 3"/>
          <p:cNvSpPr>
            <a:spLocks noGrp="1"/>
          </p:cNvSpPr>
          <p:nvPr>
            <p:ph type="pic" sz="quarter" idx="34" hasCustomPrompt="1"/>
          </p:nvPr>
        </p:nvSpPr>
        <p:spPr>
          <a:xfrm>
            <a:off x="463255" y="3071816"/>
            <a:ext cx="981229" cy="98122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900" b="1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26" name="Symbol zastępczy tekstu 6"/>
          <p:cNvSpPr>
            <a:spLocks noGrp="1"/>
          </p:cNvSpPr>
          <p:nvPr>
            <p:ph type="body" sz="quarter" idx="35" hasCustomPrompt="1"/>
          </p:nvPr>
        </p:nvSpPr>
        <p:spPr>
          <a:xfrm>
            <a:off x="5856584" y="1556995"/>
            <a:ext cx="2832100" cy="965699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28" name="Symbol zastępczy tekstu 6"/>
          <p:cNvSpPr>
            <a:spLocks noGrp="1"/>
          </p:cNvSpPr>
          <p:nvPr>
            <p:ph type="body" sz="quarter" idx="37" hasCustomPrompt="1"/>
          </p:nvPr>
        </p:nvSpPr>
        <p:spPr>
          <a:xfrm>
            <a:off x="5856584" y="3087345"/>
            <a:ext cx="2832100" cy="965699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30" name="Symbol zastępczy obrazu 3"/>
          <p:cNvSpPr>
            <a:spLocks noGrp="1"/>
          </p:cNvSpPr>
          <p:nvPr>
            <p:ph type="pic" sz="quarter" idx="39" hasCustomPrompt="1"/>
          </p:nvPr>
        </p:nvSpPr>
        <p:spPr>
          <a:xfrm>
            <a:off x="4643438" y="1559089"/>
            <a:ext cx="981229" cy="98122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900" b="1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sp>
        <p:nvSpPr>
          <p:cNvPr id="31" name="Symbol zastępczy obrazu 3"/>
          <p:cNvSpPr>
            <a:spLocks noGrp="1"/>
          </p:cNvSpPr>
          <p:nvPr>
            <p:ph type="pic" sz="quarter" idx="40" hasCustomPrompt="1"/>
          </p:nvPr>
        </p:nvSpPr>
        <p:spPr>
          <a:xfrm>
            <a:off x="4643438" y="3071816"/>
            <a:ext cx="981229" cy="98122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900" b="1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dirty="0" smtClean="0"/>
              <a:t>CLICK AND CHOOSE PICTURE</a:t>
            </a:r>
            <a:endParaRPr lang="pl-PL" dirty="0"/>
          </a:p>
        </p:txBody>
      </p:sp>
      <p:pic>
        <p:nvPicPr>
          <p:cNvPr id="23" name="Obraz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3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21" name="Prostokąt 20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6651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5" name="Obraz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31" hasCustomPrompt="1"/>
          </p:nvPr>
        </p:nvSpPr>
        <p:spPr>
          <a:xfrm>
            <a:off x="457199" y="853641"/>
            <a:ext cx="3937001" cy="3222326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 smtClean="0"/>
          </a:p>
        </p:txBody>
      </p:sp>
      <p:pic>
        <p:nvPicPr>
          <p:cNvPr id="13" name="Obraz 12" descr="iPad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627" y="429950"/>
            <a:ext cx="2621423" cy="3705739"/>
          </a:xfrm>
          <a:prstGeom prst="rect">
            <a:avLst/>
          </a:prstGeom>
        </p:spPr>
      </p:pic>
      <p:sp>
        <p:nvSpPr>
          <p:cNvPr id="5" name="Symbol zastępczy obrazu 4"/>
          <p:cNvSpPr>
            <a:spLocks noGrp="1"/>
          </p:cNvSpPr>
          <p:nvPr>
            <p:ph type="pic" sz="quarter" idx="32"/>
          </p:nvPr>
        </p:nvSpPr>
        <p:spPr>
          <a:xfrm>
            <a:off x="5805488" y="758825"/>
            <a:ext cx="2305050" cy="3040063"/>
          </a:xfrm>
        </p:spPr>
        <p:txBody>
          <a:bodyPr anchor="ctr"/>
          <a:lstStyle>
            <a:lvl1pPr algn="ctr">
              <a:buNone/>
              <a:defRPr>
                <a:solidFill>
                  <a:schemeClr val="bg2"/>
                </a:solidFill>
              </a:defRPr>
            </a:lvl1pPr>
          </a:lstStyle>
          <a:p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2899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Obraz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7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9" name="Symbol zastępczy tekstu 2"/>
          <p:cNvSpPr>
            <a:spLocks noGrp="1"/>
          </p:cNvSpPr>
          <p:nvPr>
            <p:ph type="body" sz="quarter" idx="31" hasCustomPrompt="1"/>
          </p:nvPr>
        </p:nvSpPr>
        <p:spPr>
          <a:xfrm>
            <a:off x="457199" y="853641"/>
            <a:ext cx="3937001" cy="3222325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 smtClean="0"/>
          </a:p>
        </p:txBody>
      </p:sp>
      <p:pic>
        <p:nvPicPr>
          <p:cNvPr id="14" name="Obraz 13" descr="iPhone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438" y="435800"/>
            <a:ext cx="1816309" cy="3699889"/>
          </a:xfrm>
          <a:prstGeom prst="rect">
            <a:avLst/>
          </a:prstGeom>
        </p:spPr>
      </p:pic>
      <p:sp>
        <p:nvSpPr>
          <p:cNvPr id="3" name="Symbol zastępczy obrazu 2"/>
          <p:cNvSpPr>
            <a:spLocks noGrp="1"/>
          </p:cNvSpPr>
          <p:nvPr>
            <p:ph type="pic" sz="quarter" idx="32"/>
          </p:nvPr>
        </p:nvSpPr>
        <p:spPr>
          <a:xfrm>
            <a:off x="5843588" y="877888"/>
            <a:ext cx="1582737" cy="2809875"/>
          </a:xfr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18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5054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7" name="Obraz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8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9" name="Symbol zastępczy tekstu 2"/>
          <p:cNvSpPr>
            <a:spLocks noGrp="1"/>
          </p:cNvSpPr>
          <p:nvPr>
            <p:ph type="body" sz="quarter" idx="31" hasCustomPrompt="1"/>
          </p:nvPr>
        </p:nvSpPr>
        <p:spPr>
          <a:xfrm>
            <a:off x="457199" y="853641"/>
            <a:ext cx="3937001" cy="3222326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/>
                </a:solidFill>
              </a:defRPr>
            </a:lvl2pPr>
            <a:lvl3pPr marL="914400" indent="0">
              <a:buNone/>
              <a:defRPr sz="1400" b="0">
                <a:solidFill>
                  <a:schemeClr val="tx1"/>
                </a:solidFill>
              </a:defRPr>
            </a:lvl3pPr>
            <a:lvl4pPr marL="1371600" indent="0">
              <a:buNone/>
              <a:defRPr sz="1400" b="0">
                <a:solidFill>
                  <a:schemeClr val="tx1"/>
                </a:solidFill>
              </a:defRPr>
            </a:lvl4pPr>
            <a:lvl5pPr marL="1828800" indent="0">
              <a:buNone/>
              <a:defRPr sz="1400" b="0">
                <a:solidFill>
                  <a:schemeClr val="tx1"/>
                </a:solidFill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 smtClean="0"/>
          </a:p>
          <a:p>
            <a:pPr lvl="0"/>
            <a:endParaRPr lang="pl-PL" dirty="0" smtClean="0"/>
          </a:p>
        </p:txBody>
      </p:sp>
      <p:pic>
        <p:nvPicPr>
          <p:cNvPr id="14" name="Obraz 13" descr="iPad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9222" y="435800"/>
            <a:ext cx="2622397" cy="3707116"/>
          </a:xfrm>
          <a:prstGeom prst="rect">
            <a:avLst/>
          </a:prstGeom>
        </p:spPr>
      </p:pic>
      <p:sp>
        <p:nvSpPr>
          <p:cNvPr id="5" name="Symbol zastępczy obrazu 4"/>
          <p:cNvSpPr>
            <a:spLocks noGrp="1"/>
          </p:cNvSpPr>
          <p:nvPr>
            <p:ph type="pic" sz="quarter" idx="33"/>
          </p:nvPr>
        </p:nvSpPr>
        <p:spPr>
          <a:xfrm>
            <a:off x="5040313" y="765174"/>
            <a:ext cx="2282825" cy="3060000"/>
          </a:xfr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18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pl-PL"/>
          </a:p>
        </p:txBody>
      </p:sp>
      <p:pic>
        <p:nvPicPr>
          <p:cNvPr id="15" name="Obraz 14" descr="iPhon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199" y="1861432"/>
            <a:ext cx="1120001" cy="2281484"/>
          </a:xfrm>
          <a:prstGeom prst="rect">
            <a:avLst/>
          </a:prstGeom>
        </p:spPr>
      </p:pic>
      <p:sp>
        <p:nvSpPr>
          <p:cNvPr id="3" name="Symbol zastępczy obrazu 2"/>
          <p:cNvSpPr>
            <a:spLocks noGrp="1"/>
          </p:cNvSpPr>
          <p:nvPr>
            <p:ph type="pic" sz="quarter" idx="32"/>
          </p:nvPr>
        </p:nvSpPr>
        <p:spPr>
          <a:xfrm>
            <a:off x="7463767" y="2141538"/>
            <a:ext cx="972000" cy="1716087"/>
          </a:xfr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18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5054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641894"/>
            <a:ext cx="8236344" cy="2290004"/>
          </a:xfrm>
        </p:spPr>
        <p:txBody>
          <a:bodyPr anchor="b">
            <a:noAutofit/>
          </a:bodyPr>
          <a:lstStyle>
            <a:lvl1pPr algn="ctr">
              <a:defRPr sz="7400" b="1" cap="all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INSERT NAME</a:t>
            </a:r>
            <a:endParaRPr lang="pl-PL" dirty="0"/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931501"/>
            <a:ext cx="8236344" cy="1573885"/>
          </a:xfrm>
        </p:spPr>
        <p:txBody>
          <a:bodyPr>
            <a:normAutofit/>
          </a:bodyPr>
          <a:lstStyle>
            <a:lvl1pPr algn="ctr">
              <a:buNone/>
              <a:defRPr sz="2600">
                <a:solidFill>
                  <a:schemeClr val="bg1"/>
                </a:solidFill>
              </a:defRPr>
            </a:lvl1pPr>
            <a:lvl2pPr algn="ctr">
              <a:buNone/>
              <a:defRPr>
                <a:solidFill>
                  <a:schemeClr val="bg1"/>
                </a:solidFill>
              </a:defRPr>
            </a:lvl2pPr>
            <a:lvl3pPr algn="ctr">
              <a:buNone/>
              <a:defRPr>
                <a:solidFill>
                  <a:schemeClr val="bg1"/>
                </a:solidFill>
              </a:defRPr>
            </a:lvl3pPr>
            <a:lvl4pPr algn="ctr">
              <a:buNone/>
              <a:defRPr>
                <a:solidFill>
                  <a:schemeClr val="bg1"/>
                </a:solidFill>
              </a:defRPr>
            </a:lvl4pPr>
            <a:lvl5pPr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NAME</a:t>
            </a:r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12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rgbClr val="FFFFFF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6" name="Prostokąt 5"/>
          <p:cNvSpPr/>
          <p:nvPr userDrawn="1"/>
        </p:nvSpPr>
        <p:spPr>
          <a:xfrm flipV="1">
            <a:off x="0" y="509778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46590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y Ques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"/>
          <p:cNvSpPr>
            <a:spLocks noGrp="1"/>
          </p:cNvSpPr>
          <p:nvPr>
            <p:ph type="ctrTitle" hasCustomPrompt="1"/>
          </p:nvPr>
        </p:nvSpPr>
        <p:spPr>
          <a:xfrm>
            <a:off x="406400" y="2004595"/>
            <a:ext cx="8287144" cy="528287"/>
          </a:xfrm>
        </p:spPr>
        <p:txBody>
          <a:bodyPr lIns="0" rIns="0" anchor="b">
            <a:noAutofit/>
          </a:bodyPr>
          <a:lstStyle>
            <a:lvl1pPr algn="l">
              <a:lnSpc>
                <a:spcPct val="80000"/>
              </a:lnSpc>
              <a:defRPr sz="2400" b="1" baseline="0">
                <a:solidFill>
                  <a:schemeClr val="tx2"/>
                </a:solidFill>
              </a:defRPr>
            </a:lvl1pPr>
          </a:lstStyle>
          <a:p>
            <a:r>
              <a:rPr lang="pl-PL" dirty="0" smtClean="0"/>
              <a:t>INSERT TITLE (</a:t>
            </a:r>
            <a:r>
              <a:rPr lang="pl-PL" dirty="0" err="1" smtClean="0"/>
              <a:t>e.g</a:t>
            </a:r>
            <a:r>
              <a:rPr lang="pl-PL" dirty="0" smtClean="0"/>
              <a:t>. </a:t>
            </a:r>
            <a:r>
              <a:rPr lang="pl-PL" dirty="0" err="1" smtClean="0"/>
              <a:t>ANY</a:t>
            </a:r>
            <a:r>
              <a:rPr lang="pl-PL" dirty="0" smtClean="0"/>
              <a:t> </a:t>
            </a:r>
            <a:r>
              <a:rPr lang="pl-PL" dirty="0" err="1" smtClean="0"/>
              <a:t>QUESTIONS</a:t>
            </a:r>
            <a:r>
              <a:rPr lang="pl-PL" dirty="0" smtClean="0"/>
              <a:t>?)</a:t>
            </a:r>
            <a:endParaRPr lang="pl-PL" dirty="0"/>
          </a:p>
        </p:txBody>
      </p:sp>
      <p:sp>
        <p:nvSpPr>
          <p:cNvPr id="15" name="Symbol zastępczy tekstu 5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2" y="2997200"/>
            <a:ext cx="4051297" cy="304800"/>
          </a:xfrm>
        </p:spPr>
        <p:txBody>
          <a:bodyPr lIns="0" rIns="0" anchor="b">
            <a:noAutofit/>
          </a:bodyPr>
          <a:lstStyle>
            <a:lvl1pPr marL="0" indent="0">
              <a:buNone/>
              <a:defRPr sz="1600" b="1" baseline="0">
                <a:solidFill>
                  <a:srgbClr val="26437E"/>
                </a:solidFill>
              </a:defRPr>
            </a:lvl1pPr>
          </a:lstStyle>
          <a:p>
            <a:pPr lvl="0"/>
            <a:r>
              <a:rPr lang="pl-PL" dirty="0" smtClean="0"/>
              <a:t>INSERT NAME AND SURNAME</a:t>
            </a:r>
            <a:endParaRPr lang="pl-PL" dirty="0"/>
          </a:p>
        </p:txBody>
      </p:sp>
      <p:sp>
        <p:nvSpPr>
          <p:cNvPr id="16" name="Symbol zastępczy tekstu 8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3" y="3308350"/>
            <a:ext cx="4051296" cy="260350"/>
          </a:xfrm>
        </p:spPr>
        <p:txBody>
          <a:bodyPr lIns="0" rIns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50" b="0" baseline="0">
                <a:solidFill>
                  <a:srgbClr val="26437E"/>
                </a:solidFill>
              </a:defRPr>
            </a:lvl1pPr>
            <a:lvl2pPr marL="457200" indent="0">
              <a:buNone/>
              <a:defRPr sz="900" b="0">
                <a:solidFill>
                  <a:srgbClr val="26437E"/>
                </a:solidFill>
              </a:defRPr>
            </a:lvl2pPr>
            <a:lvl3pPr marL="914400" indent="0">
              <a:buNone/>
              <a:defRPr sz="900" b="0">
                <a:solidFill>
                  <a:srgbClr val="26437E"/>
                </a:solidFill>
              </a:defRPr>
            </a:lvl3pPr>
            <a:lvl4pPr marL="1371600" indent="0">
              <a:buNone/>
              <a:defRPr sz="900" b="0">
                <a:solidFill>
                  <a:srgbClr val="26437E"/>
                </a:solidFill>
              </a:defRPr>
            </a:lvl4pPr>
            <a:lvl5pPr marL="1828800" indent="0">
              <a:buNone/>
              <a:defRPr sz="900" b="0">
                <a:solidFill>
                  <a:srgbClr val="26437E"/>
                </a:solidFill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 smtClean="0"/>
          </a:p>
        </p:txBody>
      </p:sp>
      <p:pic>
        <p:nvPicPr>
          <p:cNvPr id="17" name="Obraz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0" name="Prostokąt 9"/>
          <p:cNvSpPr/>
          <p:nvPr userDrawn="1"/>
        </p:nvSpPr>
        <p:spPr>
          <a:xfrm flipV="1">
            <a:off x="0" y="509778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72107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y Ques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406400" y="2004595"/>
            <a:ext cx="8287144" cy="528287"/>
          </a:xfrm>
        </p:spPr>
        <p:txBody>
          <a:bodyPr lIns="0" rIns="0" anchor="b">
            <a:noAutofit/>
          </a:bodyPr>
          <a:lstStyle>
            <a:lvl1pPr algn="l">
              <a:lnSpc>
                <a:spcPct val="80000"/>
              </a:lnSpc>
              <a:defRPr sz="2400" b="1" baseline="0">
                <a:solidFill>
                  <a:schemeClr val="accent1"/>
                </a:solidFill>
              </a:defRPr>
            </a:lvl1pPr>
          </a:lstStyle>
          <a:p>
            <a:r>
              <a:rPr lang="pl-PL" dirty="0" smtClean="0"/>
              <a:t>INSERT TITLE (</a:t>
            </a:r>
            <a:r>
              <a:rPr lang="pl-PL" dirty="0" err="1" smtClean="0"/>
              <a:t>e.g</a:t>
            </a:r>
            <a:r>
              <a:rPr lang="pl-PL" dirty="0" smtClean="0"/>
              <a:t>. </a:t>
            </a:r>
            <a:r>
              <a:rPr lang="pl-PL" dirty="0" err="1" smtClean="0"/>
              <a:t>ANY</a:t>
            </a:r>
            <a:r>
              <a:rPr lang="pl-PL" dirty="0" smtClean="0"/>
              <a:t> </a:t>
            </a:r>
            <a:r>
              <a:rPr lang="pl-PL" dirty="0" err="1" smtClean="0"/>
              <a:t>QUESTIONS</a:t>
            </a:r>
            <a:r>
              <a:rPr lang="pl-PL" dirty="0" smtClean="0"/>
              <a:t>?)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2" y="2997200"/>
            <a:ext cx="4051297" cy="304800"/>
          </a:xfrm>
        </p:spPr>
        <p:txBody>
          <a:bodyPr lIns="0" rIns="0" anchor="b">
            <a:noAutofit/>
          </a:bodyPr>
          <a:lstStyle>
            <a:lvl1pPr marL="0" indent="0">
              <a:buNone/>
              <a:defRPr sz="1600" b="1" baseline="0">
                <a:solidFill>
                  <a:srgbClr val="26437E"/>
                </a:solidFill>
              </a:defRPr>
            </a:lvl1pPr>
          </a:lstStyle>
          <a:p>
            <a:pPr lvl="0"/>
            <a:r>
              <a:rPr lang="pl-PL" dirty="0" smtClean="0"/>
              <a:t>INSERT NAME AND SURNAME</a:t>
            </a:r>
            <a:endParaRPr lang="pl-PL" dirty="0"/>
          </a:p>
        </p:txBody>
      </p:sp>
      <p:sp>
        <p:nvSpPr>
          <p:cNvPr id="12" name="Symbol zastępczy tekstu 8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3" y="3308350"/>
            <a:ext cx="4051296" cy="260350"/>
          </a:xfrm>
        </p:spPr>
        <p:txBody>
          <a:bodyPr lIns="0" rIns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50" b="0" baseline="0">
                <a:solidFill>
                  <a:srgbClr val="26437E"/>
                </a:solidFill>
              </a:defRPr>
            </a:lvl1pPr>
            <a:lvl2pPr marL="457200" indent="0">
              <a:buNone/>
              <a:defRPr sz="900" b="0">
                <a:solidFill>
                  <a:srgbClr val="26437E"/>
                </a:solidFill>
              </a:defRPr>
            </a:lvl2pPr>
            <a:lvl3pPr marL="914400" indent="0">
              <a:buNone/>
              <a:defRPr sz="900" b="0">
                <a:solidFill>
                  <a:srgbClr val="26437E"/>
                </a:solidFill>
              </a:defRPr>
            </a:lvl3pPr>
            <a:lvl4pPr marL="1371600" indent="0">
              <a:buNone/>
              <a:defRPr sz="900" b="0">
                <a:solidFill>
                  <a:srgbClr val="26437E"/>
                </a:solidFill>
              </a:defRPr>
            </a:lvl4pPr>
            <a:lvl5pPr marL="1828800" indent="0">
              <a:buNone/>
              <a:defRPr sz="900" b="0">
                <a:solidFill>
                  <a:srgbClr val="26437E"/>
                </a:solidFill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 smtClean="0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16" name="Prostokąt 15"/>
          <p:cNvSpPr/>
          <p:nvPr userDrawn="1"/>
        </p:nvSpPr>
        <p:spPr>
          <a:xfrm flipV="1">
            <a:off x="0" y="509778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79214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 Content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457200" y="338400"/>
            <a:ext cx="3784600" cy="703223"/>
          </a:xfrm>
        </p:spPr>
        <p:txBody>
          <a:bodyPr anchor="b">
            <a:noAutofit/>
          </a:bodyPr>
          <a:lstStyle>
            <a:lvl1pPr algn="l">
              <a:lnSpc>
                <a:spcPct val="120000"/>
              </a:lnSpc>
              <a:defRPr sz="2400" b="1" baseline="0">
                <a:solidFill>
                  <a:schemeClr val="tx1"/>
                </a:solidFill>
              </a:defRPr>
            </a:lvl1pPr>
          </a:lstStyle>
          <a:p>
            <a:pPr lvl="0">
              <a:spcBef>
                <a:spcPts val="0"/>
              </a:spcBef>
            </a:pPr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730143"/>
            <a:ext cx="2311400" cy="1898650"/>
          </a:xfrm>
        </p:spPr>
        <p:txBody>
          <a:bodyPr anchor="ctr">
            <a:noAutofit/>
          </a:bodyPr>
          <a:lstStyle>
            <a:lvl1pPr marL="0" indent="0" algn="ctr">
              <a:buNone/>
              <a:defRPr sz="13800" b="0">
                <a:solidFill>
                  <a:schemeClr val="tx2">
                    <a:alpha val="40000"/>
                  </a:schemeClr>
                </a:solidFill>
              </a:defRPr>
            </a:lvl1pPr>
          </a:lstStyle>
          <a:p>
            <a:pPr lvl="0"/>
            <a:r>
              <a:rPr lang="pl-PL" dirty="0" smtClean="0"/>
              <a:t>7</a:t>
            </a:r>
            <a:endParaRPr lang="pl-PL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555643"/>
            <a:ext cx="2311400" cy="450850"/>
          </a:xfrm>
        </p:spPr>
        <p:txBody>
          <a:bodyPr/>
          <a:lstStyle>
            <a:lvl1pPr marL="0" indent="0" algn="ctr">
              <a:buNone/>
              <a:defRPr b="0" spc="30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 smtClean="0"/>
              <a:t>INSERT NAME</a:t>
            </a:r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13" name="Prostokąt 12"/>
          <p:cNvSpPr/>
          <p:nvPr userDrawn="1"/>
        </p:nvSpPr>
        <p:spPr>
          <a:xfrm flipV="1">
            <a:off x="0" y="509778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2535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dna 2"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ymbol zastępczy tekstu 38"/>
          <p:cNvSpPr>
            <a:spLocks noGrp="1"/>
          </p:cNvSpPr>
          <p:nvPr>
            <p:ph type="body" sz="quarter" idx="10" hasCustomPrompt="1"/>
          </p:nvPr>
        </p:nvSpPr>
        <p:spPr>
          <a:xfrm>
            <a:off x="477509" y="1157643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45" name="Symbol zastępczy tekstu 38"/>
          <p:cNvSpPr>
            <a:spLocks noGrp="1"/>
          </p:cNvSpPr>
          <p:nvPr>
            <p:ph type="body" sz="quarter" idx="14" hasCustomPrompt="1"/>
          </p:nvPr>
        </p:nvSpPr>
        <p:spPr>
          <a:xfrm>
            <a:off x="475589" y="1868442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51" name="Symbol zastępczy tekstu 38"/>
          <p:cNvSpPr>
            <a:spLocks noGrp="1"/>
          </p:cNvSpPr>
          <p:nvPr>
            <p:ph type="body" sz="quarter" idx="17" hasCustomPrompt="1"/>
          </p:nvPr>
        </p:nvSpPr>
        <p:spPr>
          <a:xfrm>
            <a:off x="477509" y="2613000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54" name="Symbol zastępczy tekstu 38"/>
          <p:cNvSpPr>
            <a:spLocks noGrp="1"/>
          </p:cNvSpPr>
          <p:nvPr>
            <p:ph type="body" sz="quarter" idx="20" hasCustomPrompt="1"/>
          </p:nvPr>
        </p:nvSpPr>
        <p:spPr>
          <a:xfrm>
            <a:off x="477493" y="3360775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57" name="Symbol zastępczy tekstu 38"/>
          <p:cNvSpPr>
            <a:spLocks noGrp="1"/>
          </p:cNvSpPr>
          <p:nvPr>
            <p:ph type="body" sz="quarter" idx="23" hasCustomPrompt="1"/>
          </p:nvPr>
        </p:nvSpPr>
        <p:spPr>
          <a:xfrm>
            <a:off x="477493" y="4090959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pic>
        <p:nvPicPr>
          <p:cNvPr id="31" name="Obraz 3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5" name="Prostokąt 14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8792"/>
            <a:ext cx="8229600" cy="693074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AGENDA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482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 Content 2">
    <p:bg>
      <p:bgPr>
        <a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8" name="Tytuł 1"/>
          <p:cNvSpPr>
            <a:spLocks noGrp="1"/>
          </p:cNvSpPr>
          <p:nvPr>
            <p:ph type="ctrTitle" hasCustomPrompt="1"/>
          </p:nvPr>
        </p:nvSpPr>
        <p:spPr>
          <a:xfrm>
            <a:off x="5359400" y="338400"/>
            <a:ext cx="3784600" cy="703223"/>
          </a:xfrm>
        </p:spPr>
        <p:txBody>
          <a:bodyPr anchor="b">
            <a:noAutofit/>
          </a:bodyPr>
          <a:lstStyle>
            <a:lvl1pPr algn="ctr">
              <a:lnSpc>
                <a:spcPct val="120000"/>
              </a:lnSpc>
              <a:defRPr sz="2400" b="1" baseline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0"/>
              </a:spcBef>
            </a:pPr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10" name="Symbol zastępczy tekstu 6"/>
          <p:cNvSpPr>
            <a:spLocks noGrp="1"/>
          </p:cNvSpPr>
          <p:nvPr>
            <p:ph type="body" sz="quarter" idx="10" hasCustomPrompt="1"/>
          </p:nvPr>
        </p:nvSpPr>
        <p:spPr>
          <a:xfrm>
            <a:off x="6108701" y="1492368"/>
            <a:ext cx="2311400" cy="1898650"/>
          </a:xfrm>
        </p:spPr>
        <p:txBody>
          <a:bodyPr anchor="ctr">
            <a:noAutofit/>
          </a:bodyPr>
          <a:lstStyle>
            <a:lvl1pPr marL="0" indent="0" algn="ctr">
              <a:buNone/>
              <a:defRPr sz="13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 smtClean="0"/>
              <a:t>7</a:t>
            </a:r>
            <a:endParaRPr lang="pl-PL" dirty="0"/>
          </a:p>
        </p:txBody>
      </p:sp>
      <p:sp>
        <p:nvSpPr>
          <p:cNvPr id="11" name="Symbol zastępczy tekstu 8"/>
          <p:cNvSpPr>
            <a:spLocks noGrp="1"/>
          </p:cNvSpPr>
          <p:nvPr>
            <p:ph type="body" sz="quarter" idx="11" hasCustomPrompt="1"/>
          </p:nvPr>
        </p:nvSpPr>
        <p:spPr>
          <a:xfrm>
            <a:off x="6108701" y="2317868"/>
            <a:ext cx="2311400" cy="450850"/>
          </a:xfrm>
        </p:spPr>
        <p:txBody>
          <a:bodyPr/>
          <a:lstStyle>
            <a:lvl1pPr marL="0" indent="0" algn="ctr">
              <a:buNone/>
              <a:defRPr b="0" spc="30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 smtClean="0"/>
              <a:t>INSERT NAME</a:t>
            </a:r>
            <a:endParaRPr lang="pl-PL" dirty="0"/>
          </a:p>
        </p:txBody>
      </p:sp>
      <p:sp>
        <p:nvSpPr>
          <p:cNvPr id="16" name="Prostokąt 15"/>
          <p:cNvSpPr/>
          <p:nvPr userDrawn="1"/>
        </p:nvSpPr>
        <p:spPr>
          <a:xfrm flipV="1">
            <a:off x="0" y="509778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02531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 Content 3">
    <p:bg>
      <p:bgPr>
        <a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4676997" y="2650036"/>
            <a:ext cx="3535356" cy="703223"/>
          </a:xfrm>
          <a:solidFill>
            <a:srgbClr val="26437E">
              <a:alpha val="50196"/>
            </a:srgbClr>
          </a:solidFill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2600" b="1" baseline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0"/>
              </a:spcBef>
            </a:pPr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 hasCustomPrompt="1"/>
          </p:nvPr>
        </p:nvSpPr>
        <p:spPr>
          <a:xfrm>
            <a:off x="4676997" y="737238"/>
            <a:ext cx="3535356" cy="1898650"/>
          </a:xfrm>
          <a:solidFill>
            <a:srgbClr val="26437E">
              <a:alpha val="50196"/>
            </a:srgb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3800" b="0">
                <a:solidFill>
                  <a:srgbClr val="FFFFFF">
                    <a:alpha val="40000"/>
                  </a:srgbClr>
                </a:solidFill>
              </a:defRPr>
            </a:lvl1pPr>
          </a:lstStyle>
          <a:p>
            <a:pPr lvl="0"/>
            <a:r>
              <a:rPr lang="pl-PL" dirty="0" smtClean="0"/>
              <a:t>50</a:t>
            </a:r>
            <a:endParaRPr lang="pl-PL" dirty="0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10" name="Prostokąt 9"/>
          <p:cNvSpPr/>
          <p:nvPr userDrawn="1"/>
        </p:nvSpPr>
        <p:spPr>
          <a:xfrm flipV="1">
            <a:off x="0" y="509778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99953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 Content 4">
    <p:bg>
      <p:bgPr>
        <a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4676997" y="2650036"/>
            <a:ext cx="3535356" cy="703223"/>
          </a:xfrm>
          <a:noFill/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2600" b="1" baseline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0"/>
              </a:spcBef>
            </a:pPr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 hasCustomPrompt="1"/>
          </p:nvPr>
        </p:nvSpPr>
        <p:spPr>
          <a:xfrm>
            <a:off x="4676997" y="737238"/>
            <a:ext cx="3535356" cy="189865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3800" b="0">
                <a:solidFill>
                  <a:srgbClr val="FFFFFF">
                    <a:alpha val="40000"/>
                  </a:srgbClr>
                </a:solidFill>
              </a:defRPr>
            </a:lvl1pPr>
          </a:lstStyle>
          <a:p>
            <a:pPr lvl="0"/>
            <a:r>
              <a:rPr lang="pl-PL" dirty="0" smtClean="0"/>
              <a:t>50</a:t>
            </a:r>
            <a:endParaRPr lang="pl-PL" dirty="0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10" name="Prostokąt 9"/>
          <p:cNvSpPr/>
          <p:nvPr userDrawn="1"/>
        </p:nvSpPr>
        <p:spPr>
          <a:xfrm flipV="1">
            <a:off x="0" y="509778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67934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 Content 5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536200" y="2650036"/>
            <a:ext cx="3535356" cy="703223"/>
          </a:xfrm>
          <a:solidFill>
            <a:srgbClr val="FFFFFF">
              <a:alpha val="50196"/>
            </a:srgbClr>
          </a:solidFill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2600" b="1" baseline="0">
                <a:solidFill>
                  <a:schemeClr val="tx1"/>
                </a:solidFill>
              </a:defRPr>
            </a:lvl1pPr>
          </a:lstStyle>
          <a:p>
            <a:pPr lvl="0">
              <a:spcBef>
                <a:spcPts val="0"/>
              </a:spcBef>
            </a:pPr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 hasCustomPrompt="1"/>
          </p:nvPr>
        </p:nvSpPr>
        <p:spPr>
          <a:xfrm>
            <a:off x="536200" y="737238"/>
            <a:ext cx="3535356" cy="1898650"/>
          </a:xfrm>
          <a:solidFill>
            <a:srgbClr val="FFFFFF">
              <a:alpha val="50196"/>
            </a:srgb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3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50</a:t>
            </a:r>
            <a:endParaRPr lang="pl-PL" dirty="0"/>
          </a:p>
        </p:txBody>
      </p:sp>
      <p:pic>
        <p:nvPicPr>
          <p:cNvPr id="11" name="Obraz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10" name="Prostokąt 9"/>
          <p:cNvSpPr/>
          <p:nvPr userDrawn="1"/>
        </p:nvSpPr>
        <p:spPr>
          <a:xfrm flipV="1">
            <a:off x="0" y="509778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12277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"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rostokąt 20"/>
          <p:cNvSpPr/>
          <p:nvPr userDrawn="1"/>
        </p:nvSpPr>
        <p:spPr>
          <a:xfrm>
            <a:off x="3656012" y="0"/>
            <a:ext cx="3659981" cy="171132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ymbol zastępczy obrazu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656013" cy="17113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pl-PL" dirty="0" smtClean="0"/>
              <a:t>CLICK AND CHOOSE </a:t>
            </a:r>
          </a:p>
          <a:p>
            <a:r>
              <a:rPr lang="pl-PL" dirty="0" smtClean="0"/>
              <a:t>PICTURE</a:t>
            </a:r>
            <a:endParaRPr lang="pl-PL" dirty="0"/>
          </a:p>
        </p:txBody>
      </p:sp>
      <p:sp>
        <p:nvSpPr>
          <p:cNvPr id="10" name="Symbol zastępczy obrazu 7"/>
          <p:cNvSpPr>
            <a:spLocks noGrp="1"/>
          </p:cNvSpPr>
          <p:nvPr>
            <p:ph type="pic" sz="quarter" idx="12" hasCustomPrompt="1"/>
          </p:nvPr>
        </p:nvSpPr>
        <p:spPr>
          <a:xfrm>
            <a:off x="3656013" y="1711325"/>
            <a:ext cx="1828007" cy="17113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pl-PL" dirty="0" smtClean="0"/>
              <a:t>CLICK AND CHOOSE </a:t>
            </a:r>
          </a:p>
          <a:p>
            <a:r>
              <a:rPr lang="pl-PL" dirty="0" smtClean="0"/>
              <a:t>PICTURE</a:t>
            </a:r>
            <a:endParaRPr lang="pl-PL" dirty="0"/>
          </a:p>
        </p:txBody>
      </p:sp>
      <p:sp>
        <p:nvSpPr>
          <p:cNvPr id="11" name="Symbol zastępczy obrazu 7"/>
          <p:cNvSpPr>
            <a:spLocks noGrp="1"/>
          </p:cNvSpPr>
          <p:nvPr>
            <p:ph type="pic" sz="quarter" idx="13" hasCustomPrompt="1"/>
          </p:nvPr>
        </p:nvSpPr>
        <p:spPr>
          <a:xfrm>
            <a:off x="5484020" y="1711325"/>
            <a:ext cx="1828007" cy="17113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pl-PL" dirty="0" smtClean="0"/>
              <a:t>CLICK AND CHOOSE </a:t>
            </a:r>
          </a:p>
          <a:p>
            <a:r>
              <a:rPr lang="pl-PL" dirty="0" smtClean="0"/>
              <a:t>PICTURE</a:t>
            </a:r>
            <a:endParaRPr lang="pl-PL" dirty="0"/>
          </a:p>
        </p:txBody>
      </p:sp>
      <p:sp>
        <p:nvSpPr>
          <p:cNvPr id="12" name="Symbol zastępczy obrazu 7"/>
          <p:cNvSpPr>
            <a:spLocks noGrp="1"/>
          </p:cNvSpPr>
          <p:nvPr>
            <p:ph type="pic" sz="quarter" idx="14" hasCustomPrompt="1"/>
          </p:nvPr>
        </p:nvSpPr>
        <p:spPr>
          <a:xfrm>
            <a:off x="1828006" y="3422650"/>
            <a:ext cx="3656014" cy="17113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pl-PL" dirty="0" smtClean="0"/>
              <a:t>CLICK AND CHOOSE </a:t>
            </a:r>
          </a:p>
          <a:p>
            <a:r>
              <a:rPr lang="pl-PL" dirty="0" smtClean="0"/>
              <a:t>PICTURE</a:t>
            </a:r>
            <a:endParaRPr lang="pl-PL" dirty="0"/>
          </a:p>
        </p:txBody>
      </p:sp>
      <p:sp>
        <p:nvSpPr>
          <p:cNvPr id="13" name="Prostokąt 12"/>
          <p:cNvSpPr/>
          <p:nvPr userDrawn="1"/>
        </p:nvSpPr>
        <p:spPr>
          <a:xfrm>
            <a:off x="0" y="1711325"/>
            <a:ext cx="1828006" cy="3432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rostokąt 13"/>
          <p:cNvSpPr/>
          <p:nvPr userDrawn="1"/>
        </p:nvSpPr>
        <p:spPr>
          <a:xfrm>
            <a:off x="7315994" y="3422650"/>
            <a:ext cx="1828006" cy="17208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Symbol zastępczy tekstu 15"/>
          <p:cNvSpPr>
            <a:spLocks noGrp="1"/>
          </p:cNvSpPr>
          <p:nvPr>
            <p:ph type="body" sz="quarter" idx="17" hasCustomPrompt="1"/>
          </p:nvPr>
        </p:nvSpPr>
        <p:spPr>
          <a:xfrm>
            <a:off x="3715545" y="208365"/>
            <a:ext cx="2490419" cy="342697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NAME</a:t>
            </a:r>
          </a:p>
        </p:txBody>
      </p:sp>
      <p:sp>
        <p:nvSpPr>
          <p:cNvPr id="22" name="Symbol zastępczy obrazu 7"/>
          <p:cNvSpPr>
            <a:spLocks noGrp="1"/>
          </p:cNvSpPr>
          <p:nvPr>
            <p:ph type="pic" sz="quarter" idx="18" hasCustomPrompt="1"/>
          </p:nvPr>
        </p:nvSpPr>
        <p:spPr>
          <a:xfrm>
            <a:off x="5484020" y="3422650"/>
            <a:ext cx="1828007" cy="17113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pl-PL" dirty="0" smtClean="0"/>
              <a:t>CLICK AND CHOOSE </a:t>
            </a:r>
          </a:p>
          <a:p>
            <a:r>
              <a:rPr lang="pl-PL" dirty="0" smtClean="0"/>
              <a:t>PICTURE</a:t>
            </a:r>
            <a:endParaRPr lang="pl-PL" dirty="0"/>
          </a:p>
        </p:txBody>
      </p:sp>
      <p:sp>
        <p:nvSpPr>
          <p:cNvPr id="19" name="Symbol zastępczy tekstu 15"/>
          <p:cNvSpPr>
            <a:spLocks noGrp="1"/>
          </p:cNvSpPr>
          <p:nvPr>
            <p:ph type="body" sz="quarter" idx="20" hasCustomPrompt="1"/>
          </p:nvPr>
        </p:nvSpPr>
        <p:spPr>
          <a:xfrm>
            <a:off x="3715545" y="553318"/>
            <a:ext cx="2490419" cy="342697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4" name="Symbol zastępczy tekstu 15"/>
          <p:cNvSpPr>
            <a:spLocks noGrp="1"/>
          </p:cNvSpPr>
          <p:nvPr>
            <p:ph type="body" sz="quarter" idx="21" hasCustomPrompt="1"/>
          </p:nvPr>
        </p:nvSpPr>
        <p:spPr>
          <a:xfrm>
            <a:off x="59534" y="1919690"/>
            <a:ext cx="1617876" cy="342697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NAME</a:t>
            </a:r>
          </a:p>
        </p:txBody>
      </p:sp>
      <p:sp>
        <p:nvSpPr>
          <p:cNvPr id="25" name="Symbol zastępczy tekstu 15"/>
          <p:cNvSpPr>
            <a:spLocks noGrp="1"/>
          </p:cNvSpPr>
          <p:nvPr>
            <p:ph type="body" sz="quarter" idx="22" hasCustomPrompt="1"/>
          </p:nvPr>
        </p:nvSpPr>
        <p:spPr>
          <a:xfrm>
            <a:off x="59534" y="2264643"/>
            <a:ext cx="1617876" cy="342697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28" name="Symbol zastępczy tekstu 15"/>
          <p:cNvSpPr>
            <a:spLocks noGrp="1"/>
          </p:cNvSpPr>
          <p:nvPr>
            <p:ph type="body" sz="quarter" idx="23" hasCustomPrompt="1"/>
          </p:nvPr>
        </p:nvSpPr>
        <p:spPr>
          <a:xfrm>
            <a:off x="7375528" y="3631015"/>
            <a:ext cx="1617876" cy="342697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NAME</a:t>
            </a:r>
          </a:p>
        </p:txBody>
      </p:sp>
      <p:sp>
        <p:nvSpPr>
          <p:cNvPr id="29" name="Symbol zastępczy tekstu 15"/>
          <p:cNvSpPr>
            <a:spLocks noGrp="1"/>
          </p:cNvSpPr>
          <p:nvPr>
            <p:ph type="body" sz="quarter" idx="24" hasCustomPrompt="1"/>
          </p:nvPr>
        </p:nvSpPr>
        <p:spPr>
          <a:xfrm>
            <a:off x="7375528" y="3975968"/>
            <a:ext cx="1617876" cy="705033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32" name="Prostokąt 31"/>
          <p:cNvSpPr/>
          <p:nvPr userDrawn="1"/>
        </p:nvSpPr>
        <p:spPr>
          <a:xfrm>
            <a:off x="7315994" y="-18"/>
            <a:ext cx="1828006" cy="342266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Symbol zastępczy tekstu 15"/>
          <p:cNvSpPr>
            <a:spLocks noGrp="1"/>
          </p:cNvSpPr>
          <p:nvPr>
            <p:ph type="body" sz="quarter" idx="25" hasCustomPrompt="1"/>
          </p:nvPr>
        </p:nvSpPr>
        <p:spPr>
          <a:xfrm>
            <a:off x="7375528" y="208347"/>
            <a:ext cx="1617876" cy="342697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NAME</a:t>
            </a:r>
          </a:p>
        </p:txBody>
      </p:sp>
      <p:sp>
        <p:nvSpPr>
          <p:cNvPr id="34" name="Symbol zastępczy tekstu 15"/>
          <p:cNvSpPr>
            <a:spLocks noGrp="1"/>
          </p:cNvSpPr>
          <p:nvPr>
            <p:ph type="body" sz="quarter" idx="26" hasCustomPrompt="1"/>
          </p:nvPr>
        </p:nvSpPr>
        <p:spPr>
          <a:xfrm>
            <a:off x="7375528" y="553300"/>
            <a:ext cx="1617876" cy="724438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42" name="Prostokąt 41"/>
          <p:cNvSpPr/>
          <p:nvPr userDrawn="1"/>
        </p:nvSpPr>
        <p:spPr>
          <a:xfrm>
            <a:off x="1828007" y="1711325"/>
            <a:ext cx="1828006" cy="172085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3" name="Symbol zastępczy tekstu 15"/>
          <p:cNvSpPr>
            <a:spLocks noGrp="1"/>
          </p:cNvSpPr>
          <p:nvPr>
            <p:ph type="body" sz="quarter" idx="27" hasCustomPrompt="1"/>
          </p:nvPr>
        </p:nvSpPr>
        <p:spPr>
          <a:xfrm>
            <a:off x="1887541" y="1919690"/>
            <a:ext cx="1617876" cy="342697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NAME</a:t>
            </a:r>
          </a:p>
        </p:txBody>
      </p:sp>
      <p:sp>
        <p:nvSpPr>
          <p:cNvPr id="44" name="Symbol zastępczy tekstu 15"/>
          <p:cNvSpPr>
            <a:spLocks noGrp="1"/>
          </p:cNvSpPr>
          <p:nvPr>
            <p:ph type="body" sz="quarter" idx="28" hasCustomPrompt="1"/>
          </p:nvPr>
        </p:nvSpPr>
        <p:spPr>
          <a:xfrm>
            <a:off x="1887541" y="2264643"/>
            <a:ext cx="1617876" cy="342697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05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pic>
        <p:nvPicPr>
          <p:cNvPr id="23" name="Obraz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3146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">
    <p:bg>
      <p:bgPr>
        <a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1047625" y="0"/>
            <a:ext cx="3140188" cy="5143500"/>
          </a:xfrm>
          <a:prstGeom prst="rect">
            <a:avLst/>
          </a:prstGeom>
          <a:solidFill>
            <a:schemeClr val="tx2">
              <a:alpha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1205071" y="2217496"/>
            <a:ext cx="2825296" cy="930713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8" name="Tytuł 2"/>
          <p:cNvSpPr>
            <a:spLocks noGrp="1"/>
          </p:cNvSpPr>
          <p:nvPr>
            <p:ph type="title" hasCustomPrompt="1"/>
          </p:nvPr>
        </p:nvSpPr>
        <p:spPr>
          <a:xfrm>
            <a:off x="1205071" y="1020282"/>
            <a:ext cx="2825296" cy="1197213"/>
          </a:xfrm>
        </p:spPr>
        <p:txBody>
          <a:bodyPr>
            <a:norm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274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0" y="0"/>
            <a:ext cx="3140188" cy="5143500"/>
          </a:xfrm>
          <a:prstGeom prst="rect">
            <a:avLst/>
          </a:prstGeom>
          <a:solidFill>
            <a:schemeClr val="tx1">
              <a:alpha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Tekstowe 3"/>
          <p:cNvSpPr txBox="1"/>
          <p:nvPr userDrawn="1"/>
        </p:nvSpPr>
        <p:spPr>
          <a:xfrm>
            <a:off x="596102" y="-1005939"/>
            <a:ext cx="115586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600" dirty="0" smtClean="0">
                <a:solidFill>
                  <a:schemeClr val="bg1"/>
                </a:solidFill>
              </a:rPr>
              <a:t>„</a:t>
            </a:r>
          </a:p>
        </p:txBody>
      </p:sp>
      <p:sp>
        <p:nvSpPr>
          <p:cNvPr id="9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3289899"/>
            <a:ext cx="2112496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author</a:t>
            </a:r>
            <a:r>
              <a:rPr lang="pl-PL" dirty="0" smtClean="0"/>
              <a:t> of </a:t>
            </a:r>
            <a:r>
              <a:rPr lang="pl-PL" dirty="0" err="1" smtClean="0"/>
              <a:t>quote</a:t>
            </a:r>
            <a:endParaRPr lang="pl-PL" dirty="0"/>
          </a:p>
        </p:txBody>
      </p:sp>
      <p:sp>
        <p:nvSpPr>
          <p:cNvPr id="11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1570914"/>
            <a:ext cx="2112496" cy="1450441"/>
          </a:xfrm>
        </p:spPr>
        <p:txBody>
          <a:bodyPr anchor="b">
            <a:noAutofit/>
          </a:bodyPr>
          <a:lstStyle>
            <a:lvl1pPr marL="0" indent="0" algn="ctr">
              <a:lnSpc>
                <a:spcPct val="120000"/>
              </a:lnSpc>
              <a:buNone/>
              <a:defRPr sz="2000" b="0" i="1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</a:p>
          <a:p>
            <a:pPr lvl="0"/>
            <a:r>
              <a:rPr lang="pl-PL" dirty="0" err="1" smtClean="0"/>
              <a:t>quote</a:t>
            </a:r>
            <a:r>
              <a:rPr lang="pl-PL" dirty="0" smtClean="0"/>
              <a:t> </a:t>
            </a:r>
          </a:p>
          <a:p>
            <a:pPr lvl="0"/>
            <a:r>
              <a:rPr lang="pl-PL" dirty="0" err="1" smtClean="0"/>
              <a:t>here</a:t>
            </a:r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9756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1570914"/>
            <a:ext cx="2112496" cy="1450441"/>
          </a:xfrm>
        </p:spPr>
        <p:txBody>
          <a:bodyPr anchor="b">
            <a:noAutofit/>
          </a:bodyPr>
          <a:lstStyle>
            <a:lvl1pPr marL="0" indent="0" algn="ctr">
              <a:lnSpc>
                <a:spcPct val="120000"/>
              </a:lnSpc>
              <a:buNone/>
              <a:defRPr sz="2000" b="0" i="1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</a:p>
          <a:p>
            <a:pPr lvl="0"/>
            <a:r>
              <a:rPr lang="pl-PL" dirty="0" err="1" smtClean="0"/>
              <a:t>quote</a:t>
            </a:r>
            <a:r>
              <a:rPr lang="pl-PL" dirty="0" smtClean="0"/>
              <a:t> </a:t>
            </a:r>
          </a:p>
          <a:p>
            <a:pPr lvl="0"/>
            <a:r>
              <a:rPr lang="pl-PL" dirty="0" err="1" smtClean="0"/>
              <a:t>here</a:t>
            </a:r>
            <a:endParaRPr lang="pl-PL" dirty="0"/>
          </a:p>
        </p:txBody>
      </p:sp>
      <p:sp>
        <p:nvSpPr>
          <p:cNvPr id="4" name="PoleTekstowe 3"/>
          <p:cNvSpPr txBox="1"/>
          <p:nvPr userDrawn="1"/>
        </p:nvSpPr>
        <p:spPr>
          <a:xfrm>
            <a:off x="596102" y="-1005939"/>
            <a:ext cx="115586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6600" dirty="0" smtClean="0">
                <a:solidFill>
                  <a:schemeClr val="bg1"/>
                </a:solidFill>
              </a:rPr>
              <a:t>„</a:t>
            </a:r>
          </a:p>
        </p:txBody>
      </p:sp>
      <p:sp>
        <p:nvSpPr>
          <p:cNvPr id="9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3289899"/>
            <a:ext cx="2112496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sz="1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author</a:t>
            </a:r>
            <a:r>
              <a:rPr lang="pl-PL" dirty="0" smtClean="0"/>
              <a:t> of </a:t>
            </a:r>
            <a:r>
              <a:rPr lang="pl-PL" dirty="0" err="1" smtClean="0"/>
              <a:t>quote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025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11" name="Prostokąt 10"/>
          <p:cNvSpPr/>
          <p:nvPr userDrawn="1"/>
        </p:nvSpPr>
        <p:spPr>
          <a:xfrm flipV="1">
            <a:off x="0" y="509778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ytuł 1"/>
          <p:cNvSpPr>
            <a:spLocks noGrp="1"/>
          </p:cNvSpPr>
          <p:nvPr>
            <p:ph type="title" hasCustomPrompt="1"/>
          </p:nvPr>
        </p:nvSpPr>
        <p:spPr>
          <a:xfrm>
            <a:off x="393700" y="4438649"/>
            <a:ext cx="4779963" cy="522587"/>
          </a:xfrm>
          <a:solidFill>
            <a:schemeClr val="tx1">
              <a:alpha val="95000"/>
            </a:schemeClr>
          </a:solidFill>
        </p:spPr>
        <p:txBody>
          <a:bodyPr anchor="ctr">
            <a:normAutofit/>
          </a:bodyPr>
          <a:lstStyle>
            <a:lvl1pPr algn="l">
              <a:defRPr sz="1800" b="0" baseline="0">
                <a:solidFill>
                  <a:schemeClr val="accent3"/>
                </a:solidFill>
              </a:defRPr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SECTION</a:t>
            </a:r>
            <a:r>
              <a:rPr lang="pl-PL" dirty="0" smtClean="0"/>
              <a:t>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9756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/>
          <p:cNvSpPr/>
          <p:nvPr userDrawn="1"/>
        </p:nvSpPr>
        <p:spPr>
          <a:xfrm>
            <a:off x="0" y="4261651"/>
            <a:ext cx="9144000" cy="881848"/>
          </a:xfrm>
          <a:prstGeom prst="rect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  <p:sp>
        <p:nvSpPr>
          <p:cNvPr id="12" name="Prostokąt 11"/>
          <p:cNvSpPr/>
          <p:nvPr userDrawn="1"/>
        </p:nvSpPr>
        <p:spPr>
          <a:xfrm flipV="1">
            <a:off x="0" y="4215930"/>
            <a:ext cx="9144000" cy="45720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ytuł 1"/>
          <p:cNvSpPr>
            <a:spLocks noGrp="1"/>
          </p:cNvSpPr>
          <p:nvPr>
            <p:ph type="title" hasCustomPrompt="1"/>
          </p:nvPr>
        </p:nvSpPr>
        <p:spPr>
          <a:xfrm>
            <a:off x="393700" y="4438649"/>
            <a:ext cx="4779963" cy="522588"/>
          </a:xfrm>
        </p:spPr>
        <p:txBody>
          <a:bodyPr anchor="ctr"/>
          <a:lstStyle>
            <a:lvl1pPr algn="l">
              <a:defRPr b="0">
                <a:solidFill>
                  <a:schemeClr val="accent3"/>
                </a:solidFill>
              </a:defRPr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SECTION</a:t>
            </a:r>
            <a:r>
              <a:rPr lang="pl-PL" dirty="0" smtClean="0"/>
              <a:t>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81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dna 3"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ymbol zastępczy tekstu 3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036302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45" name="Symbol zastępczy tekstu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5280" y="1405979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pic>
        <p:nvPicPr>
          <p:cNvPr id="31" name="Obraz 3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122" y="4717359"/>
            <a:ext cx="800100" cy="122537"/>
          </a:xfrm>
          <a:prstGeom prst="rect">
            <a:avLst/>
          </a:prstGeom>
        </p:spPr>
      </p:pic>
      <p:sp>
        <p:nvSpPr>
          <p:cNvPr id="9" name="Symbol zastępczy tekstu 38"/>
          <p:cNvSpPr>
            <a:spLocks noGrp="1"/>
          </p:cNvSpPr>
          <p:nvPr>
            <p:ph type="body" sz="quarter" idx="26" hasCustomPrompt="1"/>
          </p:nvPr>
        </p:nvSpPr>
        <p:spPr>
          <a:xfrm>
            <a:off x="455280" y="1775656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10" name="Symbol zastępczy tekstu 38"/>
          <p:cNvSpPr>
            <a:spLocks noGrp="1"/>
          </p:cNvSpPr>
          <p:nvPr>
            <p:ph type="body" sz="quarter" idx="27" hasCustomPrompt="1"/>
          </p:nvPr>
        </p:nvSpPr>
        <p:spPr>
          <a:xfrm>
            <a:off x="453360" y="2145333"/>
            <a:ext cx="7965038" cy="279757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13" name="Symbol zastępczy tekstu 38"/>
          <p:cNvSpPr>
            <a:spLocks noGrp="1"/>
          </p:cNvSpPr>
          <p:nvPr>
            <p:ph type="body" sz="quarter" idx="28" hasCustomPrompt="1"/>
          </p:nvPr>
        </p:nvSpPr>
        <p:spPr>
          <a:xfrm>
            <a:off x="459104" y="2499301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14" name="Symbol zastępczy tekstu 38"/>
          <p:cNvSpPr>
            <a:spLocks noGrp="1"/>
          </p:cNvSpPr>
          <p:nvPr>
            <p:ph type="body" sz="quarter" idx="29" hasCustomPrompt="1"/>
          </p:nvPr>
        </p:nvSpPr>
        <p:spPr>
          <a:xfrm>
            <a:off x="457184" y="2868978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15" name="Symbol zastępczy tekstu 38"/>
          <p:cNvSpPr>
            <a:spLocks noGrp="1"/>
          </p:cNvSpPr>
          <p:nvPr>
            <p:ph type="body" sz="quarter" idx="30" hasCustomPrompt="1"/>
          </p:nvPr>
        </p:nvSpPr>
        <p:spPr>
          <a:xfrm>
            <a:off x="461024" y="3238655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16" name="Symbol zastępczy tekstu 38"/>
          <p:cNvSpPr>
            <a:spLocks noGrp="1"/>
          </p:cNvSpPr>
          <p:nvPr>
            <p:ph type="body" sz="quarter" idx="31" hasCustomPrompt="1"/>
          </p:nvPr>
        </p:nvSpPr>
        <p:spPr>
          <a:xfrm>
            <a:off x="459104" y="3608332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17" name="Symbol zastępczy tekstu 38"/>
          <p:cNvSpPr>
            <a:spLocks noGrp="1"/>
          </p:cNvSpPr>
          <p:nvPr>
            <p:ph type="body" sz="quarter" idx="32" hasCustomPrompt="1"/>
          </p:nvPr>
        </p:nvSpPr>
        <p:spPr>
          <a:xfrm>
            <a:off x="462944" y="3978009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18" name="Symbol zastępczy tekstu 38"/>
          <p:cNvSpPr>
            <a:spLocks noGrp="1"/>
          </p:cNvSpPr>
          <p:nvPr>
            <p:ph type="body" sz="quarter" idx="33" hasCustomPrompt="1"/>
          </p:nvPr>
        </p:nvSpPr>
        <p:spPr>
          <a:xfrm>
            <a:off x="461024" y="4347686"/>
            <a:ext cx="7965038" cy="295466"/>
          </a:xfrm>
          <a:noFill/>
        </p:spPr>
        <p:txBody>
          <a:bodyPr wrap="square" rtlCol="0" anchor="b">
            <a:spAutoFit/>
          </a:bodyPr>
          <a:lstStyle>
            <a:lvl1pPr marL="0" algn="l" defTabSz="457200" rtl="0" eaLnBrk="1" latinLnBrk="0" hangingPunct="1">
              <a:lnSpc>
                <a:spcPct val="110000"/>
              </a:lnSpc>
              <a:buNone/>
              <a:defRPr lang="pl-PL" sz="1200" b="1" kern="1200" smtClean="0">
                <a:solidFill>
                  <a:srgbClr val="26437E"/>
                </a:solidFill>
                <a:latin typeface="+mn-lt"/>
                <a:ea typeface="+mn-ea"/>
                <a:cs typeface="+mn-cs"/>
              </a:defRPr>
            </a:lvl1pPr>
            <a:lvl2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0" algn="l" defTabSz="457200" rtl="0" eaLnBrk="1" latinLnBrk="0" hangingPunct="1">
              <a:lnSpc>
                <a:spcPct val="110000"/>
              </a:lnSpc>
              <a:buNone/>
              <a:defRPr lang="pl-PL" sz="900" b="0" kern="120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0" algn="l" defTabSz="457200" rtl="0" eaLnBrk="1" latinLnBrk="0" hangingPunct="1">
              <a:lnSpc>
                <a:spcPct val="110000"/>
              </a:lnSpc>
              <a:buNone/>
              <a:defRPr lang="pl-PL" sz="900" b="0" kern="1200" dirty="0" err="1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25" name="Prostokąt 24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98403"/>
            <a:ext cx="8229600" cy="703463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855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457200" y="1600200"/>
            <a:ext cx="8236344" cy="773466"/>
          </a:xfrm>
        </p:spPr>
        <p:txBody>
          <a:bodyPr lIns="0" rIns="0" anchor="b">
            <a:noAutofit/>
          </a:bodyPr>
          <a:lstStyle>
            <a:lvl1pPr algn="l">
              <a:lnSpc>
                <a:spcPct val="80000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INSERT TITLE (</a:t>
            </a:r>
            <a:r>
              <a:rPr lang="pl-PL" dirty="0" err="1" smtClean="0"/>
              <a:t>e.g</a:t>
            </a:r>
            <a:r>
              <a:rPr lang="pl-PL" dirty="0" smtClean="0"/>
              <a:t>. THANK YOU!)</a:t>
            </a:r>
            <a:endParaRPr lang="pl-PL" dirty="0"/>
          </a:p>
        </p:txBody>
      </p:sp>
      <p:sp>
        <p:nvSpPr>
          <p:cNvPr id="7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457200" y="3810975"/>
            <a:ext cx="2870200" cy="1211875"/>
          </a:xfr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168"/>
              </a:spcBef>
              <a:buNone/>
              <a:defRPr sz="10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smtClean="0"/>
              <a:t>COMARCH</a:t>
            </a:r>
          </a:p>
          <a:p>
            <a:r>
              <a:rPr lang="pl-PL" dirty="0" smtClean="0"/>
              <a:t>al. Jana Pawła II 39 a </a:t>
            </a:r>
          </a:p>
          <a:p>
            <a:r>
              <a:rPr lang="pl-PL" dirty="0" smtClean="0"/>
              <a:t>31-864 Kraków </a:t>
            </a:r>
          </a:p>
          <a:p>
            <a:r>
              <a:rPr lang="pl-PL" dirty="0" smtClean="0"/>
              <a:t>Tel. +48 (12) 64 61 000 </a:t>
            </a:r>
          </a:p>
          <a:p>
            <a:r>
              <a:rPr lang="pl-PL" dirty="0" smtClean="0"/>
              <a:t>E-Mail: </a:t>
            </a:r>
            <a:r>
              <a:rPr lang="pl-PL" dirty="0" err="1" smtClean="0"/>
              <a:t>info@comarch.pl</a:t>
            </a:r>
            <a:r>
              <a:rPr lang="pl-PL" dirty="0" smtClean="0"/>
              <a:t> </a:t>
            </a:r>
          </a:p>
          <a:p>
            <a:r>
              <a:rPr lang="pl-PL" dirty="0" smtClean="0"/>
              <a:t>www.comarch.com</a:t>
            </a:r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688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2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457199" y="1600200"/>
            <a:ext cx="8236347" cy="773466"/>
          </a:xfrm>
        </p:spPr>
        <p:txBody>
          <a:bodyPr lIns="0" rIns="0" anchor="b">
            <a:noAutofit/>
          </a:bodyPr>
          <a:lstStyle>
            <a:lvl1pPr algn="l">
              <a:lnSpc>
                <a:spcPct val="80000"/>
              </a:lnSpc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pl-PL" dirty="0" smtClean="0"/>
              <a:t>INSERT TITLE </a:t>
            </a:r>
            <a:br>
              <a:rPr lang="pl-PL" dirty="0" smtClean="0"/>
            </a:br>
            <a:r>
              <a:rPr lang="pl-PL" dirty="0" smtClean="0"/>
              <a:t>(</a:t>
            </a:r>
            <a:r>
              <a:rPr lang="pl-PL" dirty="0" err="1" smtClean="0"/>
              <a:t>e.g</a:t>
            </a:r>
            <a:r>
              <a:rPr lang="pl-PL" dirty="0" smtClean="0"/>
              <a:t>. THANK YOU!)</a:t>
            </a:r>
            <a:endParaRPr lang="pl-PL" dirty="0"/>
          </a:p>
        </p:txBody>
      </p:sp>
      <p:sp>
        <p:nvSpPr>
          <p:cNvPr id="8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457200" y="3810975"/>
            <a:ext cx="2870200" cy="1211875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168"/>
              </a:spcBef>
              <a:buNone/>
              <a:defRPr sz="1000" b="0" baseline="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smtClean="0"/>
              <a:t>COMARCH</a:t>
            </a:r>
          </a:p>
          <a:p>
            <a:r>
              <a:rPr lang="pl-PL" dirty="0" smtClean="0"/>
              <a:t>al. Jana Pawła II 39 a </a:t>
            </a:r>
          </a:p>
          <a:p>
            <a:r>
              <a:rPr lang="pl-PL" dirty="0" smtClean="0"/>
              <a:t>31-864 Kraków </a:t>
            </a:r>
          </a:p>
          <a:p>
            <a:r>
              <a:rPr lang="pl-PL" dirty="0" smtClean="0"/>
              <a:t>Tel. +48 (12) 64 61 000 </a:t>
            </a:r>
          </a:p>
          <a:p>
            <a:r>
              <a:rPr lang="pl-PL" dirty="0" smtClean="0"/>
              <a:t>E-Mail: </a:t>
            </a:r>
            <a:r>
              <a:rPr lang="pl-PL" dirty="0" err="1" smtClean="0"/>
              <a:t>info@comarch.pl</a:t>
            </a:r>
            <a:r>
              <a:rPr lang="pl-PL" dirty="0" smtClean="0"/>
              <a:t> </a:t>
            </a:r>
          </a:p>
          <a:p>
            <a:r>
              <a:rPr lang="pl-PL" dirty="0" smtClean="0"/>
              <a:t>www.comarch.com</a:t>
            </a:r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1" name="Prostokąt 10"/>
          <p:cNvSpPr/>
          <p:nvPr userDrawn="1"/>
        </p:nvSpPr>
        <p:spPr>
          <a:xfrm flipV="1">
            <a:off x="0" y="509778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2301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0" y="0"/>
            <a:ext cx="2152650" cy="5143500"/>
          </a:xfrm>
          <a:prstGeom prst="rect">
            <a:avLst/>
          </a:prstGeom>
          <a:solidFill>
            <a:schemeClr val="tx1">
              <a:alpha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457200" y="2599101"/>
            <a:ext cx="1587500" cy="975950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700" b="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smtClean="0"/>
              <a:t>al. Jana Pawła II 39 a </a:t>
            </a:r>
          </a:p>
          <a:p>
            <a:r>
              <a:rPr lang="pl-PL" dirty="0" smtClean="0"/>
              <a:t>31-864 Kraków </a:t>
            </a:r>
          </a:p>
          <a:p>
            <a:r>
              <a:rPr lang="pl-PL" dirty="0" smtClean="0"/>
              <a:t>Tel. +48 (12) 64 61 000 </a:t>
            </a:r>
          </a:p>
          <a:p>
            <a:r>
              <a:rPr lang="pl-PL" dirty="0" smtClean="0"/>
              <a:t>E-Mail: info@comarch.pl </a:t>
            </a:r>
          </a:p>
          <a:p>
            <a:r>
              <a:rPr lang="pl-PL" dirty="0" smtClean="0"/>
              <a:t>www.comarch.com </a:t>
            </a:r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331426"/>
            <a:ext cx="800100" cy="12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9662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2">
    <p:bg>
      <p:bgPr>
        <a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0" y="0"/>
            <a:ext cx="2152650" cy="5143500"/>
          </a:xfrm>
          <a:prstGeom prst="rect">
            <a:avLst/>
          </a:prstGeom>
          <a:solidFill>
            <a:schemeClr val="tx1">
              <a:alpha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331426"/>
            <a:ext cx="800100" cy="122537"/>
          </a:xfrm>
          <a:prstGeom prst="rect">
            <a:avLst/>
          </a:prstGeom>
        </p:spPr>
      </p:pic>
      <p:sp>
        <p:nvSpPr>
          <p:cNvPr id="6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457200" y="2599101"/>
            <a:ext cx="1587500" cy="975950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700" b="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smtClean="0"/>
              <a:t>al. Jana Pawła II 39 a </a:t>
            </a:r>
          </a:p>
          <a:p>
            <a:r>
              <a:rPr lang="pl-PL" dirty="0" smtClean="0"/>
              <a:t>31-864 Kraków </a:t>
            </a:r>
          </a:p>
          <a:p>
            <a:r>
              <a:rPr lang="pl-PL" dirty="0" smtClean="0"/>
              <a:t>Tel. +48 (12) 64 61 000 </a:t>
            </a:r>
          </a:p>
          <a:p>
            <a:r>
              <a:rPr lang="pl-PL" dirty="0" smtClean="0"/>
              <a:t>E-Mail: info@comarch.pl </a:t>
            </a:r>
          </a:p>
          <a:p>
            <a:r>
              <a:rPr lang="pl-PL" dirty="0" smtClean="0"/>
              <a:t>www.comarch.com</a:t>
            </a:r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50" y="4838700"/>
            <a:ext cx="800094" cy="12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583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- Thank you and social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1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Tytuł 1"/>
          <p:cNvSpPr>
            <a:spLocks noGrp="1"/>
          </p:cNvSpPr>
          <p:nvPr>
            <p:ph type="ctrTitle" hasCustomPrompt="1"/>
          </p:nvPr>
        </p:nvSpPr>
        <p:spPr>
          <a:xfrm>
            <a:off x="2066925" y="1335547"/>
            <a:ext cx="5010150" cy="773466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INSERT TITLE </a:t>
            </a:r>
            <a:br>
              <a:rPr lang="pl-PL" dirty="0" smtClean="0"/>
            </a:br>
            <a:r>
              <a:rPr lang="pl-PL" dirty="0" smtClean="0"/>
              <a:t>(</a:t>
            </a:r>
            <a:r>
              <a:rPr lang="pl-PL" dirty="0" err="1" smtClean="0"/>
              <a:t>e.g</a:t>
            </a:r>
            <a:r>
              <a:rPr lang="pl-PL" dirty="0" smtClean="0"/>
              <a:t>. THANK YOU!)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0" hasCustomPrompt="1"/>
          </p:nvPr>
        </p:nvSpPr>
        <p:spPr>
          <a:xfrm>
            <a:off x="2066925" y="2108660"/>
            <a:ext cx="5010150" cy="509166"/>
          </a:xfrm>
        </p:spPr>
        <p:txBody>
          <a:bodyPr vert="horz" lIns="91440" tIns="45720" rIns="91440" bIns="45720" rtlCol="0" anchor="t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INSERT SUBTITLE </a:t>
            </a:r>
            <a:br>
              <a:rPr lang="pl-PL" dirty="0" smtClean="0"/>
            </a:br>
            <a:r>
              <a:rPr lang="pl-PL" dirty="0" smtClean="0"/>
              <a:t>(</a:t>
            </a:r>
            <a:r>
              <a:rPr lang="pl-PL" dirty="0" err="1" smtClean="0"/>
              <a:t>e.g</a:t>
            </a:r>
            <a:r>
              <a:rPr lang="pl-PL" dirty="0" smtClean="0"/>
              <a:t>. </a:t>
            </a:r>
            <a:r>
              <a:rPr lang="pl-PL" dirty="0" err="1" smtClean="0"/>
              <a:t>Questions</a:t>
            </a:r>
            <a:r>
              <a:rPr lang="pl-PL" dirty="0" smtClean="0"/>
              <a:t>?)</a:t>
            </a: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/>
          </a:p>
        </p:txBody>
      </p:sp>
      <p:sp>
        <p:nvSpPr>
          <p:cNvPr id="23" name="Prostokąt 22"/>
          <p:cNvSpPr/>
          <p:nvPr userDrawn="1"/>
        </p:nvSpPr>
        <p:spPr>
          <a:xfrm>
            <a:off x="0" y="3893770"/>
            <a:ext cx="9144000" cy="1249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4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765130" y="4372370"/>
            <a:ext cx="1642937" cy="254138"/>
          </a:xfrm>
        </p:spPr>
        <p:txBody>
          <a:bodyPr vert="horz" lIns="91440" tIns="45720" rIns="91440" bIns="45720" rtlCol="0" anchor="ctr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pl-PL" sz="900" b="0" i="0" smtClean="0">
                <a:solidFill>
                  <a:schemeClr val="tx2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err="1" smtClean="0"/>
              <a:t>facebook.com</a:t>
            </a:r>
            <a:r>
              <a:rPr lang="pl-PL" dirty="0" smtClean="0"/>
              <a:t>/</a:t>
            </a:r>
            <a:r>
              <a:rPr lang="pl-PL" dirty="0" err="1" smtClean="0"/>
              <a:t>comarcherp</a:t>
            </a:r>
            <a:endParaRPr lang="pl-PL" dirty="0"/>
          </a:p>
        </p:txBody>
      </p:sp>
      <p:pic>
        <p:nvPicPr>
          <p:cNvPr id="25" name="Picture 6" descr="C:\Users\Dominik\Downloads\Social_Icons\facebook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958" y="4329978"/>
            <a:ext cx="327172" cy="327172"/>
          </a:xfrm>
          <a:prstGeom prst="rect">
            <a:avLst/>
          </a:prstGeom>
          <a:noFill/>
        </p:spPr>
      </p:pic>
      <p:sp>
        <p:nvSpPr>
          <p:cNvPr id="26" name="Symbol zastępczy tekstu 12"/>
          <p:cNvSpPr>
            <a:spLocks noGrp="1"/>
          </p:cNvSpPr>
          <p:nvPr>
            <p:ph type="body" sz="quarter" idx="12" hasCustomPrompt="1"/>
          </p:nvPr>
        </p:nvSpPr>
        <p:spPr>
          <a:xfrm>
            <a:off x="3698148" y="4372370"/>
            <a:ext cx="1642937" cy="254138"/>
          </a:xfrm>
        </p:spPr>
        <p:txBody>
          <a:bodyPr vert="horz" lIns="91440" tIns="45720" rIns="91440" bIns="45720" rtlCol="0" anchor="ctr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pl-PL" sz="900" b="0" i="0" smtClean="0">
                <a:solidFill>
                  <a:schemeClr val="tx2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err="1" smtClean="0"/>
              <a:t>twitter.com</a:t>
            </a:r>
            <a:r>
              <a:rPr lang="pl-PL" dirty="0" smtClean="0"/>
              <a:t>/</a:t>
            </a:r>
            <a:r>
              <a:rPr lang="pl-PL" dirty="0" err="1" smtClean="0"/>
              <a:t>comarcherp</a:t>
            </a:r>
            <a:endParaRPr lang="pl-PL" dirty="0"/>
          </a:p>
        </p:txBody>
      </p:sp>
      <p:pic>
        <p:nvPicPr>
          <p:cNvPr id="28" name="Picture 4" descr="C:\Users\Dominik\Downloads\Social_Icons\twitter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0976" y="4329978"/>
            <a:ext cx="327172" cy="327172"/>
          </a:xfrm>
          <a:prstGeom prst="rect">
            <a:avLst/>
          </a:prstGeom>
          <a:noFill/>
        </p:spPr>
      </p:pic>
      <p:sp>
        <p:nvSpPr>
          <p:cNvPr id="29" name="Symbol zastępczy tekstu 12"/>
          <p:cNvSpPr>
            <a:spLocks noGrp="1"/>
          </p:cNvSpPr>
          <p:nvPr>
            <p:ph type="body" sz="quarter" idx="13" hasCustomPrompt="1"/>
          </p:nvPr>
        </p:nvSpPr>
        <p:spPr>
          <a:xfrm>
            <a:off x="7043863" y="4372370"/>
            <a:ext cx="1642937" cy="254138"/>
          </a:xfrm>
        </p:spPr>
        <p:txBody>
          <a:bodyPr vert="horz" lIns="91440" tIns="45720" rIns="91440" bIns="45720" rtlCol="0" anchor="ctr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pl-PL" sz="900" b="0" i="0" smtClean="0">
                <a:solidFill>
                  <a:schemeClr val="tx2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err="1" smtClean="0"/>
              <a:t>youtube.com</a:t>
            </a:r>
            <a:r>
              <a:rPr lang="pl-PL" dirty="0" smtClean="0"/>
              <a:t>/</a:t>
            </a:r>
            <a:r>
              <a:rPr lang="pl-PL" dirty="0" err="1" smtClean="0"/>
              <a:t>comarcherp</a:t>
            </a:r>
            <a:endParaRPr lang="pl-PL" dirty="0"/>
          </a:p>
        </p:txBody>
      </p:sp>
      <p:pic>
        <p:nvPicPr>
          <p:cNvPr id="33" name="Picture 5" descr="C:\Users\Dominik\Downloads\Social_Icons\youtube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6691" y="4329978"/>
            <a:ext cx="327172" cy="327172"/>
          </a:xfrm>
          <a:prstGeom prst="rect">
            <a:avLst/>
          </a:prstGeom>
          <a:noFill/>
        </p:spPr>
      </p:pic>
      <p:pic>
        <p:nvPicPr>
          <p:cNvPr id="14" name="Obraz 13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6" name="Prostokąt 15"/>
          <p:cNvSpPr/>
          <p:nvPr userDrawn="1"/>
        </p:nvSpPr>
        <p:spPr>
          <a:xfrm flipV="1">
            <a:off x="0" y="3848050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9662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12"/>
          <p:cNvGrpSpPr>
            <a:grpSpLocks/>
          </p:cNvGrpSpPr>
          <p:nvPr userDrawn="1"/>
        </p:nvGrpSpPr>
        <p:grpSpPr bwMode="auto">
          <a:xfrm>
            <a:off x="0" y="500063"/>
            <a:ext cx="9213850" cy="58341"/>
            <a:chOff x="0" y="666000"/>
            <a:chExt cx="9213356" cy="79200"/>
          </a:xfrm>
        </p:grpSpPr>
        <p:pic>
          <p:nvPicPr>
            <p:cNvPr id="5" name="Obraz 9" descr="bckg.jpg"/>
            <p:cNvPicPr>
              <a:picLocks/>
            </p:cNvPicPr>
            <p:nvPr userDrawn="1"/>
          </p:nvPicPr>
          <p:blipFill>
            <a:blip r:embed="rId2">
              <a:lum bright="4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466"/>
            <a:stretch>
              <a:fillRect/>
            </a:stretch>
          </p:blipFill>
          <p:spPr bwMode="auto">
            <a:xfrm>
              <a:off x="0" y="666000"/>
              <a:ext cx="9213356" cy="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Obraz 10" descr="bckg.jpg"/>
            <p:cNvPicPr>
              <a:picLocks/>
            </p:cNvPicPr>
            <p:nvPr userDrawn="1"/>
          </p:nvPicPr>
          <p:blipFill>
            <a:blip r:embed="rId2">
              <a:lum bright="4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466"/>
            <a:stretch>
              <a:fillRect/>
            </a:stretch>
          </p:blipFill>
          <p:spPr bwMode="auto">
            <a:xfrm>
              <a:off x="0" y="702000"/>
              <a:ext cx="6120000" cy="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Obraz 11" descr="bckg.jpg"/>
            <p:cNvPicPr>
              <a:picLocks/>
            </p:cNvPicPr>
            <p:nvPr userDrawn="1"/>
          </p:nvPicPr>
          <p:blipFill>
            <a:blip r:embed="rId2">
              <a:lum bright="4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466"/>
            <a:stretch>
              <a:fillRect/>
            </a:stretch>
          </p:blipFill>
          <p:spPr bwMode="auto">
            <a:xfrm>
              <a:off x="0" y="738000"/>
              <a:ext cx="3060000" cy="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Ins="144000"/>
          <a:lstStyle>
            <a:lvl1pPr algn="r">
              <a:defRPr/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31800" y="4875610"/>
            <a:ext cx="1905000" cy="214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9E1ED-ABDE-488A-B658-AC7A12A8BD2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7584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ytuł i tekst nad zawartości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a 10"/>
          <p:cNvGrpSpPr>
            <a:grpSpLocks/>
          </p:cNvGrpSpPr>
          <p:nvPr userDrawn="1"/>
        </p:nvGrpSpPr>
        <p:grpSpPr bwMode="auto">
          <a:xfrm>
            <a:off x="0" y="500063"/>
            <a:ext cx="9213850" cy="58341"/>
            <a:chOff x="0" y="666000"/>
            <a:chExt cx="9213356" cy="79200"/>
          </a:xfrm>
        </p:grpSpPr>
        <p:pic>
          <p:nvPicPr>
            <p:cNvPr id="6" name="Obraz 11" descr="bckg.jpg"/>
            <p:cNvPicPr>
              <a:picLocks/>
            </p:cNvPicPr>
            <p:nvPr userDrawn="1"/>
          </p:nvPicPr>
          <p:blipFill>
            <a:blip r:embed="rId2">
              <a:lum bright="4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466"/>
            <a:stretch>
              <a:fillRect/>
            </a:stretch>
          </p:blipFill>
          <p:spPr bwMode="auto">
            <a:xfrm>
              <a:off x="0" y="666000"/>
              <a:ext cx="9213356" cy="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Obraz 12" descr="bckg.jpg"/>
            <p:cNvPicPr>
              <a:picLocks/>
            </p:cNvPicPr>
            <p:nvPr userDrawn="1"/>
          </p:nvPicPr>
          <p:blipFill>
            <a:blip r:embed="rId2">
              <a:lum bright="4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466"/>
            <a:stretch>
              <a:fillRect/>
            </a:stretch>
          </p:blipFill>
          <p:spPr bwMode="auto">
            <a:xfrm>
              <a:off x="0" y="702000"/>
              <a:ext cx="6120000" cy="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13" descr="bckg.jpg"/>
            <p:cNvPicPr>
              <a:picLocks/>
            </p:cNvPicPr>
            <p:nvPr userDrawn="1"/>
          </p:nvPicPr>
          <p:blipFill>
            <a:blip r:embed="rId2">
              <a:lum bright="4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466"/>
            <a:stretch>
              <a:fillRect/>
            </a:stretch>
          </p:blipFill>
          <p:spPr bwMode="auto">
            <a:xfrm>
              <a:off x="0" y="738000"/>
              <a:ext cx="3060000" cy="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82189"/>
          </a:xfrm>
          <a:blipFill>
            <a:blip r:embed="rId3"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kumimoji="1" lang="pl-PL"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216000" y="750599"/>
            <a:ext cx="8715600" cy="1971000"/>
          </a:xfr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216000" y="2808000"/>
            <a:ext cx="8715600" cy="1971000"/>
          </a:xfrm>
        </p:spPr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431800" y="4875610"/>
            <a:ext cx="1905000" cy="214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2C7C4-BC22-43FD-A768-82844FC7FE0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36966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06400" y="171450"/>
            <a:ext cx="7772400" cy="85725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457200" y="1414462"/>
            <a:ext cx="8178800" cy="3128963"/>
          </a:xfrm>
        </p:spPr>
        <p:txBody>
          <a:bodyPr/>
          <a:lstStyle/>
          <a:p>
            <a:pPr lvl="0"/>
            <a:endParaRPr lang="pl-PL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D49A7-7121-4F1C-A3C0-92594274216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356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 userDrawn="1"/>
        </p:nvSpPr>
        <p:spPr>
          <a:xfrm>
            <a:off x="0" y="1911350"/>
            <a:ext cx="9144000" cy="32321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rostokąt 9"/>
          <p:cNvSpPr/>
          <p:nvPr userDrawn="1"/>
        </p:nvSpPr>
        <p:spPr>
          <a:xfrm flipV="1">
            <a:off x="0" y="1911349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Symbol zastępczy obrazu 3"/>
          <p:cNvSpPr>
            <a:spLocks noGrp="1"/>
          </p:cNvSpPr>
          <p:nvPr>
            <p:ph type="pic" sz="quarter" idx="28" hasCustomPrompt="1"/>
          </p:nvPr>
        </p:nvSpPr>
        <p:spPr>
          <a:xfrm>
            <a:off x="3786182" y="857249"/>
            <a:ext cx="1638300" cy="1638301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>
                <a:alpha val="3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1600" dirty="0">
                <a:solidFill>
                  <a:srgbClr val="BFBFBF"/>
                </a:solidFill>
              </a:defRPr>
            </a:lvl1pPr>
          </a:lstStyle>
          <a:p>
            <a:r>
              <a:rPr lang="pl-PL" dirty="0" smtClean="0"/>
              <a:t>PICTURE</a:t>
            </a:r>
            <a:endParaRPr lang="pl-PL" dirty="0"/>
          </a:p>
        </p:txBody>
      </p:sp>
      <p:sp>
        <p:nvSpPr>
          <p:cNvPr id="22" name="Symbol zastępczy tekstu 15"/>
          <p:cNvSpPr>
            <a:spLocks noGrp="1"/>
          </p:cNvSpPr>
          <p:nvPr>
            <p:ph type="body" sz="quarter" idx="12" hasCustomPrompt="1"/>
          </p:nvPr>
        </p:nvSpPr>
        <p:spPr>
          <a:xfrm>
            <a:off x="3084116" y="4513263"/>
            <a:ext cx="2975769" cy="363537"/>
          </a:xfrm>
        </p:spPr>
        <p:txBody>
          <a:bodyPr anchor="ctr">
            <a:noAutofit/>
          </a:bodyPr>
          <a:lstStyle>
            <a:lvl1pPr marL="0" indent="0" algn="ctr">
              <a:buNone/>
              <a:defRPr sz="1000" baseline="0">
                <a:solidFill>
                  <a:schemeClr val="tx2"/>
                </a:solidFill>
              </a:defRPr>
            </a:lvl1pPr>
            <a:lvl2pPr marL="457200" indent="0"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None/>
              <a:defRPr sz="1050">
                <a:solidFill>
                  <a:schemeClr val="tx2"/>
                </a:solidFill>
              </a:defRPr>
            </a:lvl3pPr>
            <a:lvl4pPr marL="1371600" indent="0">
              <a:buNone/>
              <a:defRPr sz="1000">
                <a:solidFill>
                  <a:schemeClr val="tx2"/>
                </a:solidFill>
              </a:defRPr>
            </a:lvl4pPr>
            <a:lvl5pPr marL="1828800" indent="0">
              <a:buNone/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you</a:t>
            </a:r>
            <a:r>
              <a:rPr lang="pl-PL" dirty="0" smtClean="0"/>
              <a:t> want insert link for </a:t>
            </a:r>
            <a:r>
              <a:rPr lang="pl-PL" dirty="0" err="1" smtClean="0"/>
              <a:t>social</a:t>
            </a:r>
            <a:r>
              <a:rPr lang="pl-PL" dirty="0" smtClean="0"/>
              <a:t> media profile </a:t>
            </a:r>
          </a:p>
          <a:p>
            <a:pPr lvl="0"/>
            <a:r>
              <a:rPr lang="pl-PL" dirty="0" err="1" smtClean="0"/>
              <a:t>e.g</a:t>
            </a:r>
            <a:r>
              <a:rPr lang="pl-PL" dirty="0" smtClean="0"/>
              <a:t>.: </a:t>
            </a:r>
            <a:r>
              <a:rPr lang="pl-PL" dirty="0" err="1" smtClean="0"/>
              <a:t>twitter.com/comarc</a:t>
            </a:r>
            <a:r>
              <a:rPr lang="pl-PL" dirty="0" smtClean="0"/>
              <a:t>h</a:t>
            </a:r>
            <a:endParaRPr lang="pl-PL" dirty="0"/>
          </a:p>
        </p:txBody>
      </p:sp>
      <p:pic>
        <p:nvPicPr>
          <p:cNvPr id="12" name="Obraz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3" name="Symbol zastępczy numeru slajdu 5"/>
          <p:cNvSpPr>
            <a:spLocks noGrp="1"/>
          </p:cNvSpPr>
          <p:nvPr>
            <p:ph type="sldNum" sz="quarter" idx="29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7" name="Tytuł 1"/>
          <p:cNvSpPr>
            <a:spLocks noGrp="1"/>
          </p:cNvSpPr>
          <p:nvPr>
            <p:ph type="ctrTitle" hasCustomPrompt="1"/>
          </p:nvPr>
        </p:nvSpPr>
        <p:spPr>
          <a:xfrm>
            <a:off x="641350" y="2568574"/>
            <a:ext cx="7861300" cy="386116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1600" b="1" baseline="0">
                <a:solidFill>
                  <a:srgbClr val="009DE0"/>
                </a:solidFill>
              </a:defRPr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your</a:t>
            </a:r>
            <a:r>
              <a:rPr lang="pl-PL" dirty="0" smtClean="0"/>
              <a:t> first </a:t>
            </a:r>
            <a:r>
              <a:rPr lang="pl-PL" dirty="0" err="1" smtClean="0"/>
              <a:t>name</a:t>
            </a:r>
            <a:r>
              <a:rPr lang="pl-PL" dirty="0" smtClean="0"/>
              <a:t> and </a:t>
            </a:r>
            <a:r>
              <a:rPr lang="pl-PL" dirty="0" err="1" smtClean="0"/>
              <a:t>surname</a:t>
            </a:r>
            <a:endParaRPr lang="pl-PL" dirty="0"/>
          </a:p>
        </p:txBody>
      </p:sp>
      <p:sp>
        <p:nvSpPr>
          <p:cNvPr id="18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641350" y="2971386"/>
            <a:ext cx="7861300" cy="335575"/>
          </a:xfrm>
        </p:spPr>
        <p:txBody>
          <a:bodyPr>
            <a:normAutofit/>
          </a:bodyPr>
          <a:lstStyle>
            <a:lvl1pPr marL="0" indent="0" algn="ctr">
              <a:buNone/>
              <a:defRPr sz="1300" b="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smtClean="0"/>
              <a:t>Insert </a:t>
            </a:r>
            <a:r>
              <a:rPr lang="pl-PL" dirty="0" err="1" smtClean="0"/>
              <a:t>your</a:t>
            </a:r>
            <a:r>
              <a:rPr lang="pl-PL" dirty="0" smtClean="0"/>
              <a:t>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19" name="Symbol zastępczy tekstu 8"/>
          <p:cNvSpPr>
            <a:spLocks noGrp="1"/>
          </p:cNvSpPr>
          <p:nvPr>
            <p:ph type="body" sz="quarter" idx="11" hasCustomPrompt="1"/>
          </p:nvPr>
        </p:nvSpPr>
        <p:spPr>
          <a:xfrm>
            <a:off x="641350" y="3340100"/>
            <a:ext cx="7861300" cy="1098550"/>
          </a:xfrm>
        </p:spPr>
        <p:txBody>
          <a:bodyPr>
            <a:noAutofit/>
          </a:bodyPr>
          <a:lstStyle>
            <a:lvl1pPr marL="0" indent="0" algn="ctr">
              <a:buNone/>
              <a:defRPr lang="pl-PL" sz="1000" b="0" kern="1200" baseline="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900">
                <a:solidFill>
                  <a:srgbClr val="FFFFFF"/>
                </a:solidFill>
              </a:defRPr>
            </a:lvl2pPr>
            <a:lvl3pPr marL="914400" indent="0">
              <a:buNone/>
              <a:defRPr sz="900">
                <a:solidFill>
                  <a:srgbClr val="FFFFFF"/>
                </a:solidFill>
              </a:defRPr>
            </a:lvl3pPr>
            <a:lvl4pPr marL="1371600" indent="0">
              <a:buNone/>
              <a:defRPr sz="900">
                <a:solidFill>
                  <a:srgbClr val="FFFFFF"/>
                </a:solidFill>
              </a:defRPr>
            </a:lvl4pPr>
            <a:lvl5pPr marL="1828800" indent="0">
              <a:buNone/>
              <a:defRPr sz="900">
                <a:solidFill>
                  <a:srgbClr val="FFFFFF"/>
                </a:solidFill>
              </a:defRPr>
            </a:lvl5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7133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 userDrawn="1"/>
        </p:nvSpPr>
        <p:spPr>
          <a:xfrm>
            <a:off x="0" y="1911350"/>
            <a:ext cx="9144000" cy="32321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9" name="Prostokąt 28"/>
          <p:cNvSpPr/>
          <p:nvPr userDrawn="1"/>
        </p:nvSpPr>
        <p:spPr>
          <a:xfrm flipV="1">
            <a:off x="0" y="1911349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Symbol zastępczy obrazu 3"/>
          <p:cNvSpPr>
            <a:spLocks noGrp="1"/>
          </p:cNvSpPr>
          <p:nvPr>
            <p:ph type="pic" sz="quarter" idx="28" hasCustomPrompt="1"/>
          </p:nvPr>
        </p:nvSpPr>
        <p:spPr>
          <a:xfrm>
            <a:off x="3786182" y="857249"/>
            <a:ext cx="1638300" cy="1638301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>
                <a:alpha val="3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16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pl-PL" dirty="0" smtClean="0"/>
              <a:t>PICTURE</a:t>
            </a:r>
            <a:endParaRPr lang="pl-PL" dirty="0"/>
          </a:p>
        </p:txBody>
      </p:sp>
      <p:sp>
        <p:nvSpPr>
          <p:cNvPr id="22" name="Symbol zastępczy tekstu 15"/>
          <p:cNvSpPr>
            <a:spLocks noGrp="1"/>
          </p:cNvSpPr>
          <p:nvPr>
            <p:ph type="body" sz="quarter" idx="12" hasCustomPrompt="1"/>
          </p:nvPr>
        </p:nvSpPr>
        <p:spPr>
          <a:xfrm>
            <a:off x="3084116" y="4513263"/>
            <a:ext cx="2975769" cy="363537"/>
          </a:xfrm>
        </p:spPr>
        <p:txBody>
          <a:bodyPr anchor="ctr">
            <a:noAutofit/>
          </a:bodyPr>
          <a:lstStyle>
            <a:lvl1pPr marL="0" indent="0" algn="ctr">
              <a:buNone/>
              <a:defRPr sz="1000" baseline="0">
                <a:solidFill>
                  <a:schemeClr val="tx2"/>
                </a:solidFill>
              </a:defRPr>
            </a:lvl1pPr>
            <a:lvl2pPr marL="457200" indent="0"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None/>
              <a:defRPr sz="1050">
                <a:solidFill>
                  <a:schemeClr val="tx2"/>
                </a:solidFill>
              </a:defRPr>
            </a:lvl3pPr>
            <a:lvl4pPr marL="1371600" indent="0">
              <a:buNone/>
              <a:defRPr sz="1000">
                <a:solidFill>
                  <a:schemeClr val="tx2"/>
                </a:solidFill>
              </a:defRPr>
            </a:lvl4pPr>
            <a:lvl5pPr marL="1828800" indent="0">
              <a:buNone/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pl-PL" dirty="0" err="1" smtClean="0"/>
              <a:t>If</a:t>
            </a:r>
            <a:r>
              <a:rPr lang="pl-PL" dirty="0" smtClean="0"/>
              <a:t> </a:t>
            </a:r>
            <a:r>
              <a:rPr lang="pl-PL" dirty="0" err="1" smtClean="0"/>
              <a:t>you</a:t>
            </a:r>
            <a:r>
              <a:rPr lang="pl-PL" dirty="0" smtClean="0"/>
              <a:t> want insert link for </a:t>
            </a:r>
            <a:r>
              <a:rPr lang="pl-PL" dirty="0" err="1" smtClean="0"/>
              <a:t>social</a:t>
            </a:r>
            <a:r>
              <a:rPr lang="pl-PL" dirty="0" smtClean="0"/>
              <a:t> media profile </a:t>
            </a:r>
          </a:p>
          <a:p>
            <a:pPr lvl="0"/>
            <a:r>
              <a:rPr lang="pl-PL" dirty="0" err="1" smtClean="0"/>
              <a:t>e.g</a:t>
            </a:r>
            <a:r>
              <a:rPr lang="pl-PL" dirty="0" smtClean="0"/>
              <a:t>.: </a:t>
            </a:r>
            <a:r>
              <a:rPr lang="pl-PL" dirty="0" err="1" smtClean="0"/>
              <a:t>twitter.com/comarc</a:t>
            </a:r>
            <a:r>
              <a:rPr lang="pl-PL" dirty="0" smtClean="0"/>
              <a:t>h</a:t>
            </a:r>
            <a:endParaRPr lang="pl-PL" dirty="0"/>
          </a:p>
        </p:txBody>
      </p:sp>
      <p:pic>
        <p:nvPicPr>
          <p:cNvPr id="12" name="Obraz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3" name="Symbol zastępczy numeru slajdu 5"/>
          <p:cNvSpPr>
            <a:spLocks noGrp="1"/>
          </p:cNvSpPr>
          <p:nvPr>
            <p:ph type="sldNum" sz="quarter" idx="29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24" name="Symbol zastępczy obrazu 3"/>
          <p:cNvSpPr>
            <a:spLocks noGrp="1"/>
          </p:cNvSpPr>
          <p:nvPr>
            <p:ph type="pic" sz="quarter" idx="32" hasCustomPrompt="1"/>
          </p:nvPr>
        </p:nvSpPr>
        <p:spPr>
          <a:xfrm>
            <a:off x="714348" y="857249"/>
            <a:ext cx="1638300" cy="1638301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>
                <a:alpha val="3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 algn="ctr" defTabSz="457200" rtl="0" eaLnBrk="1" latinLnBrk="0" hangingPunct="1">
              <a:buNone/>
              <a:defRPr lang="pl-PL" sz="1600" dirty="0">
                <a:solidFill>
                  <a:srgbClr val="BFBFBF"/>
                </a:solidFill>
              </a:defRPr>
            </a:lvl1pPr>
          </a:lstStyle>
          <a:p>
            <a:r>
              <a:rPr lang="pl-PL" dirty="0" smtClean="0"/>
              <a:t>PICTURE</a:t>
            </a:r>
            <a:endParaRPr lang="pl-PL" dirty="0"/>
          </a:p>
        </p:txBody>
      </p:sp>
      <p:sp>
        <p:nvSpPr>
          <p:cNvPr id="25" name="Symbol zastępczy obrazu 3"/>
          <p:cNvSpPr>
            <a:spLocks noGrp="1"/>
          </p:cNvSpPr>
          <p:nvPr>
            <p:ph type="pic" sz="quarter" idx="33" hasCustomPrompt="1"/>
          </p:nvPr>
        </p:nvSpPr>
        <p:spPr>
          <a:xfrm>
            <a:off x="6794500" y="857249"/>
            <a:ext cx="1638300" cy="1638301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bg1">
                <a:alpha val="3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 lang="pl-PL" sz="1600" dirty="0">
                <a:solidFill>
                  <a:srgbClr val="BFBFBF"/>
                </a:solidFill>
              </a:defRPr>
            </a:lvl1pPr>
          </a:lstStyle>
          <a:p>
            <a:r>
              <a:rPr lang="pl-PL" dirty="0" smtClean="0"/>
              <a:t>PICTURE</a:t>
            </a:r>
            <a:endParaRPr lang="pl-PL" dirty="0"/>
          </a:p>
        </p:txBody>
      </p:sp>
      <p:sp>
        <p:nvSpPr>
          <p:cNvPr id="37" name="Symbol zastępczy tekstu 6"/>
          <p:cNvSpPr>
            <a:spLocks noGrp="1"/>
          </p:cNvSpPr>
          <p:nvPr>
            <p:ph type="body" sz="quarter" idx="16" hasCustomPrompt="1"/>
          </p:nvPr>
        </p:nvSpPr>
        <p:spPr>
          <a:xfrm>
            <a:off x="723900" y="2663026"/>
            <a:ext cx="1638300" cy="285750"/>
          </a:xfrm>
        </p:spPr>
        <p:txBody>
          <a:bodyPr anchor="t">
            <a:noAutofit/>
          </a:bodyPr>
          <a:lstStyle>
            <a:lvl1pPr marL="0" indent="0" algn="ctr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pl-PL" sz="1600" b="1" kern="1200" baseline="0" dirty="0">
                <a:solidFill>
                  <a:srgbClr val="009DE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38" name="Symbol zastępczy tekstu 6"/>
          <p:cNvSpPr>
            <a:spLocks noGrp="1"/>
          </p:cNvSpPr>
          <p:nvPr>
            <p:ph type="body" sz="quarter" idx="17" hasCustomPrompt="1"/>
          </p:nvPr>
        </p:nvSpPr>
        <p:spPr>
          <a:xfrm>
            <a:off x="723900" y="3034066"/>
            <a:ext cx="1638300" cy="161006"/>
          </a:xfrm>
        </p:spPr>
        <p:txBody>
          <a:bodyPr anchor="ctr">
            <a:noAutofit/>
          </a:bodyPr>
          <a:lstStyle>
            <a:lvl1pPr marL="0" indent="0" algn="ctr">
              <a:buNone/>
              <a:defRPr lang="pl-PL" sz="1300" b="0" kern="1200" baseline="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39" name="Symbol zastępczy tekstu 6"/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3340293"/>
            <a:ext cx="1638300" cy="1030504"/>
          </a:xfrm>
        </p:spPr>
        <p:txBody>
          <a:bodyPr anchor="t">
            <a:noAutofit/>
          </a:bodyPr>
          <a:lstStyle>
            <a:lvl1pPr marL="0" indent="0" algn="ctr">
              <a:buNone/>
              <a:defRPr lang="pl-PL" sz="1000" b="0" kern="1200" baseline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40" name="Symbol zastępczy tekstu 6"/>
          <p:cNvSpPr>
            <a:spLocks noGrp="1"/>
          </p:cNvSpPr>
          <p:nvPr>
            <p:ph type="body" sz="quarter" idx="20" hasCustomPrompt="1"/>
          </p:nvPr>
        </p:nvSpPr>
        <p:spPr>
          <a:xfrm>
            <a:off x="3768438" y="2663026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lang="pl-PL" sz="1600" b="1" kern="1200" baseline="0" dirty="0">
                <a:solidFill>
                  <a:srgbClr val="009DE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ctr" defTabSz="457200" rtl="0" eaLnBrk="1" latinLnBrk="0" hangingPunct="1">
              <a:lnSpc>
                <a:spcPct val="80000"/>
              </a:lnSpc>
              <a:spcBef>
                <a:spcPct val="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41" name="Symbol zastępczy tekstu 6"/>
          <p:cNvSpPr>
            <a:spLocks noGrp="1"/>
          </p:cNvSpPr>
          <p:nvPr>
            <p:ph type="body" sz="quarter" idx="21" hasCustomPrompt="1"/>
          </p:nvPr>
        </p:nvSpPr>
        <p:spPr>
          <a:xfrm>
            <a:off x="3768438" y="3034066"/>
            <a:ext cx="1638300" cy="161006"/>
          </a:xfrm>
        </p:spPr>
        <p:txBody>
          <a:bodyPr anchor="ctr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lang="pl-PL" sz="1300" b="0" kern="1200" baseline="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42" name="Symbol zastępczy tekstu 6"/>
          <p:cNvSpPr>
            <a:spLocks noGrp="1"/>
          </p:cNvSpPr>
          <p:nvPr>
            <p:ph type="body" sz="quarter" idx="22" hasCustomPrompt="1"/>
          </p:nvPr>
        </p:nvSpPr>
        <p:spPr>
          <a:xfrm>
            <a:off x="3768438" y="3340293"/>
            <a:ext cx="1638300" cy="1030504"/>
          </a:xfrm>
        </p:spPr>
        <p:txBody>
          <a:bodyPr anchor="t">
            <a:noAutofit/>
          </a:bodyPr>
          <a:lstStyle>
            <a:lvl1pPr marL="0" indent="0" algn="ctr">
              <a:buNone/>
              <a:defRPr lang="pl-PL" sz="1000" b="0" kern="1200" baseline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  <p:sp>
        <p:nvSpPr>
          <p:cNvPr id="43" name="Symbol zastępczy tekstu 6"/>
          <p:cNvSpPr>
            <a:spLocks noGrp="1"/>
          </p:cNvSpPr>
          <p:nvPr>
            <p:ph type="body" sz="quarter" idx="24" hasCustomPrompt="1"/>
          </p:nvPr>
        </p:nvSpPr>
        <p:spPr>
          <a:xfrm>
            <a:off x="6806823" y="2663026"/>
            <a:ext cx="1638300" cy="285750"/>
          </a:xfrm>
        </p:spPr>
        <p:txBody>
          <a:bodyPr anchor="t">
            <a:noAutofit/>
          </a:bodyPr>
          <a:lstStyle>
            <a:lvl1pPr marL="0" indent="0" algn="ctr">
              <a:buNone/>
              <a:defRPr lang="pl-PL" sz="1600" b="1" kern="1200" baseline="0" dirty="0">
                <a:solidFill>
                  <a:srgbClr val="009DE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ctr" defTabSz="457200" rtl="0" eaLnBrk="1" latinLnBrk="0" hangingPunct="1">
              <a:lnSpc>
                <a:spcPct val="80000"/>
              </a:lnSpc>
              <a:spcBef>
                <a:spcPct val="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name</a:t>
            </a:r>
            <a:endParaRPr lang="pl-PL" dirty="0"/>
          </a:p>
        </p:txBody>
      </p:sp>
      <p:sp>
        <p:nvSpPr>
          <p:cNvPr id="44" name="Symbol zastępczy tekstu 6"/>
          <p:cNvSpPr>
            <a:spLocks noGrp="1"/>
          </p:cNvSpPr>
          <p:nvPr>
            <p:ph type="body" sz="quarter" idx="25" hasCustomPrompt="1"/>
          </p:nvPr>
        </p:nvSpPr>
        <p:spPr>
          <a:xfrm>
            <a:off x="6806823" y="3034066"/>
            <a:ext cx="1638300" cy="161006"/>
          </a:xfrm>
        </p:spPr>
        <p:txBody>
          <a:bodyPr anchor="ctr">
            <a:noAutofit/>
          </a:bodyPr>
          <a:lstStyle>
            <a:lvl1pPr marL="0" indent="0" algn="ctr">
              <a:buNone/>
              <a:defRPr lang="pl-PL" sz="1300" b="0" kern="1200" baseline="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</a:pPr>
            <a:r>
              <a:rPr lang="pl-PL" dirty="0" smtClean="0"/>
              <a:t>Insert </a:t>
            </a:r>
            <a:r>
              <a:rPr lang="pl-PL" dirty="0" err="1" smtClean="0"/>
              <a:t>position</a:t>
            </a:r>
            <a:endParaRPr lang="pl-PL" dirty="0"/>
          </a:p>
        </p:txBody>
      </p:sp>
      <p:sp>
        <p:nvSpPr>
          <p:cNvPr id="45" name="Symbol zastępczy tekstu 6"/>
          <p:cNvSpPr>
            <a:spLocks noGrp="1"/>
          </p:cNvSpPr>
          <p:nvPr>
            <p:ph type="body" sz="quarter" idx="26" hasCustomPrompt="1"/>
          </p:nvPr>
        </p:nvSpPr>
        <p:spPr>
          <a:xfrm>
            <a:off x="6806823" y="3340293"/>
            <a:ext cx="1638300" cy="1030504"/>
          </a:xfrm>
        </p:spPr>
        <p:txBody>
          <a:bodyPr anchor="t">
            <a:noAutofit/>
          </a:bodyPr>
          <a:lstStyle>
            <a:lvl1pPr marL="0" indent="0" algn="ctr">
              <a:buNone/>
              <a:defRPr lang="pl-PL" sz="1000" b="0" kern="1200" baseline="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l-PL" dirty="0" smtClean="0"/>
              <a:t>Insert </a:t>
            </a:r>
            <a:r>
              <a:rPr lang="pl-PL" dirty="0" err="1" smtClean="0"/>
              <a:t>description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09410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4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7" name="Prostokąt 16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Symbol zastępczy tekstu 3"/>
          <p:cNvSpPr>
            <a:spLocks noGrp="1"/>
          </p:cNvSpPr>
          <p:nvPr>
            <p:ph type="body" sz="quarter" idx="27" hasCustomPrompt="1"/>
          </p:nvPr>
        </p:nvSpPr>
        <p:spPr>
          <a:xfrm>
            <a:off x="457200" y="853640"/>
            <a:ext cx="8235950" cy="3913622"/>
          </a:xfrm>
        </p:spPr>
        <p:txBody>
          <a:bodyPr/>
          <a:lstStyle>
            <a:lvl1pPr>
              <a:defRPr b="0"/>
            </a:lvl1pPr>
            <a:lvl4pPr>
              <a:defRPr/>
            </a:lvl4pPr>
            <a:lvl5pPr>
              <a:defRPr/>
            </a:lvl5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 smtClean="0"/>
          </a:p>
          <a:p>
            <a:pPr lvl="1"/>
            <a:r>
              <a:rPr lang="pl-PL" dirty="0" err="1" smtClean="0"/>
              <a:t>Second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2"/>
            <a:r>
              <a:rPr lang="pl-PL" dirty="0" smtClean="0"/>
              <a:t>Third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3"/>
            <a:r>
              <a:rPr lang="pl-PL" dirty="0" err="1" smtClean="0"/>
              <a:t>Fourth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4"/>
            <a:r>
              <a:rPr lang="pl-PL" dirty="0" err="1" smtClean="0"/>
              <a:t>Fifth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</p:txBody>
      </p:sp>
      <p:sp>
        <p:nvSpPr>
          <p:cNvPr id="10" name="Tytuł 3"/>
          <p:cNvSpPr>
            <a:spLocks noGrp="1"/>
          </p:cNvSpPr>
          <p:nvPr>
            <p:ph type="title" hasCustomPrompt="1"/>
          </p:nvPr>
        </p:nvSpPr>
        <p:spPr>
          <a:xfrm>
            <a:off x="457200" y="117756"/>
            <a:ext cx="8229600" cy="684110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78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447" y="4838700"/>
            <a:ext cx="800100" cy="122537"/>
          </a:xfrm>
          <a:prstGeom prst="rect">
            <a:avLst/>
          </a:prstGeom>
        </p:spPr>
      </p:pic>
      <p:sp>
        <p:nvSpPr>
          <p:cNvPr id="14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457200" y="4767263"/>
            <a:ext cx="412749" cy="27384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chemeClr val="accent1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  <p:sp>
        <p:nvSpPr>
          <p:cNvPr id="17" name="Prostokąt 16"/>
          <p:cNvSpPr/>
          <p:nvPr userDrawn="1"/>
        </p:nvSpPr>
        <p:spPr>
          <a:xfrm flipV="1">
            <a:off x="0" y="807921"/>
            <a:ext cx="9144000" cy="4571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pl-PL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Obraz 6" descr="logo_client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0731" y="95656"/>
            <a:ext cx="1412419" cy="706210"/>
          </a:xfrm>
          <a:prstGeom prst="rect">
            <a:avLst/>
          </a:prstGeom>
        </p:spPr>
      </p:pic>
      <p:sp>
        <p:nvSpPr>
          <p:cNvPr id="8" name="Symbol zastępczy tekstu 3"/>
          <p:cNvSpPr>
            <a:spLocks noGrp="1"/>
          </p:cNvSpPr>
          <p:nvPr>
            <p:ph type="body" sz="quarter" idx="27" hasCustomPrompt="1"/>
          </p:nvPr>
        </p:nvSpPr>
        <p:spPr>
          <a:xfrm>
            <a:off x="457200" y="853640"/>
            <a:ext cx="8235950" cy="3913622"/>
          </a:xfrm>
        </p:spPr>
        <p:txBody>
          <a:bodyPr/>
          <a:lstStyle>
            <a:lvl1pPr>
              <a:defRPr b="0"/>
            </a:lvl1pPr>
            <a:lvl4pPr>
              <a:defRPr/>
            </a:lvl4pPr>
            <a:lvl5pPr>
              <a:defRPr/>
            </a:lvl5pPr>
          </a:lstStyle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 smtClean="0"/>
          </a:p>
          <a:p>
            <a:pPr lvl="1"/>
            <a:r>
              <a:rPr lang="pl-PL" dirty="0" err="1" smtClean="0"/>
              <a:t>Second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2"/>
            <a:r>
              <a:rPr lang="pl-PL" dirty="0" smtClean="0"/>
              <a:t>Third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3"/>
            <a:r>
              <a:rPr lang="pl-PL" dirty="0" err="1" smtClean="0"/>
              <a:t>Fourth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4"/>
            <a:r>
              <a:rPr lang="pl-PL" dirty="0" err="1" smtClean="0"/>
              <a:t>Fifth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</p:txBody>
      </p:sp>
      <p:sp>
        <p:nvSpPr>
          <p:cNvPr id="10" name="Tytuł 1"/>
          <p:cNvSpPr>
            <a:spLocks noGrp="1"/>
          </p:cNvSpPr>
          <p:nvPr>
            <p:ph type="title" hasCustomPrompt="1"/>
          </p:nvPr>
        </p:nvSpPr>
        <p:spPr>
          <a:xfrm>
            <a:off x="457200" y="107364"/>
            <a:ext cx="8229600" cy="700557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788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lvl="0" indent="0" algn="l">
              <a:spcBef>
                <a:spcPct val="20000"/>
              </a:spcBef>
              <a:buFont typeface="Arial"/>
            </a:pPr>
            <a:r>
              <a:rPr lang="pl-PL" dirty="0" smtClean="0"/>
              <a:t>INSERT </a:t>
            </a:r>
            <a:r>
              <a:rPr lang="pl-PL" dirty="0" err="1" smtClean="0"/>
              <a:t>TITLE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err="1" smtClean="0"/>
              <a:t>Click</a:t>
            </a:r>
            <a:r>
              <a:rPr lang="pl-PL" dirty="0" smtClean="0"/>
              <a:t> to </a:t>
            </a:r>
            <a:r>
              <a:rPr lang="pl-PL" dirty="0" err="1" smtClean="0"/>
              <a:t>edit</a:t>
            </a:r>
            <a:endParaRPr lang="pl-PL" dirty="0" smtClean="0"/>
          </a:p>
          <a:p>
            <a:pPr lvl="1"/>
            <a:r>
              <a:rPr lang="pl-PL" dirty="0" err="1" smtClean="0"/>
              <a:t>Second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2"/>
            <a:r>
              <a:rPr lang="pl-PL" dirty="0" smtClean="0"/>
              <a:t>Third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3"/>
            <a:r>
              <a:rPr lang="pl-PL" dirty="0" err="1" smtClean="0"/>
              <a:t>Fourth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 smtClean="0"/>
          </a:p>
          <a:p>
            <a:pPr lvl="4"/>
            <a:r>
              <a:rPr lang="pl-PL" dirty="0" err="1" smtClean="0"/>
              <a:t>Fifth</a:t>
            </a:r>
            <a:r>
              <a:rPr lang="pl-PL" dirty="0" smtClean="0"/>
              <a:t> </a:t>
            </a:r>
            <a:r>
              <a:rPr lang="pl-PL" dirty="0" err="1" smtClean="0"/>
              <a:t>level</a:t>
            </a:r>
            <a:endParaRPr lang="pl-PL" dirty="0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676400" y="4767263"/>
            <a:ext cx="5118100" cy="273844"/>
          </a:xfrm>
          <a:prstGeom prst="rect">
            <a:avLst/>
          </a:prstGeom>
        </p:spPr>
        <p:txBody>
          <a:bodyPr/>
          <a:lstStyle>
            <a:lvl1pPr algn="l">
              <a:defRPr sz="1050"/>
            </a:lvl1pPr>
          </a:lstStyle>
          <a:p>
            <a:r>
              <a:rPr lang="pl-PL" dirty="0" err="1" smtClean="0"/>
              <a:t>Footer</a:t>
            </a:r>
            <a:endParaRPr lang="pl-PL" dirty="0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274050" y="4822826"/>
            <a:ext cx="412749" cy="196850"/>
          </a:xfrm>
          <a:prstGeom prst="rect">
            <a:avLst/>
          </a:prstGeom>
          <a:solidFill>
            <a:schemeClr val="accent3"/>
          </a:solidFill>
        </p:spPr>
        <p:txBody>
          <a:bodyPr vert="horz" lIns="91440" tIns="45720" rIns="91440" bIns="45720" rtlCol="0" anchor="ctr"/>
          <a:lstStyle>
            <a:lvl1pPr>
              <a:defRPr lang="pl-PL" sz="1050" smtClean="0">
                <a:solidFill>
                  <a:srgbClr val="FFFFFF"/>
                </a:solidFill>
              </a:defRPr>
            </a:lvl1pPr>
          </a:lstStyle>
          <a:p>
            <a:pPr algn="ctr"/>
            <a:fld id="{B398D967-AF51-1944-8D3F-4D6A679B2400}" type="slidenum">
              <a:rPr lang="pl-PL" smtClean="0"/>
              <a:pPr algn="ctr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9258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98" r:id="rId2"/>
    <p:sldLayoutId id="2147483672" r:id="rId3"/>
    <p:sldLayoutId id="2147483778" r:id="rId4"/>
    <p:sldLayoutId id="2147483791" r:id="rId5"/>
    <p:sldLayoutId id="2147483666" r:id="rId6"/>
    <p:sldLayoutId id="2147483794" r:id="rId7"/>
    <p:sldLayoutId id="2147483650" r:id="rId8"/>
    <p:sldLayoutId id="2147483796" r:id="rId9"/>
    <p:sldLayoutId id="2147483782" r:id="rId10"/>
    <p:sldLayoutId id="2147483664" r:id="rId11"/>
    <p:sldLayoutId id="2147483739" r:id="rId12"/>
    <p:sldLayoutId id="2147483738" r:id="rId13"/>
    <p:sldLayoutId id="2147483693" r:id="rId14"/>
    <p:sldLayoutId id="2147483695" r:id="rId15"/>
    <p:sldLayoutId id="2147483691" r:id="rId16"/>
    <p:sldLayoutId id="2147483787" r:id="rId17"/>
    <p:sldLayoutId id="2147483784" r:id="rId18"/>
    <p:sldLayoutId id="2147483789" r:id="rId19"/>
    <p:sldLayoutId id="2147483783" r:id="rId20"/>
    <p:sldLayoutId id="2147483788" r:id="rId21"/>
    <p:sldLayoutId id="2147483703" r:id="rId22"/>
    <p:sldLayoutId id="2147483681" r:id="rId23"/>
    <p:sldLayoutId id="2147483799" r:id="rId24"/>
    <p:sldLayoutId id="2147483779" r:id="rId25"/>
    <p:sldLayoutId id="2147483800" r:id="rId26"/>
    <p:sldLayoutId id="2147483683" r:id="rId27"/>
    <p:sldLayoutId id="2147483801" r:id="rId28"/>
    <p:sldLayoutId id="2147483745" r:id="rId29"/>
    <p:sldLayoutId id="2147483802" r:id="rId30"/>
    <p:sldLayoutId id="2147483684" r:id="rId31"/>
    <p:sldLayoutId id="2147483803" r:id="rId32"/>
    <p:sldLayoutId id="2147483772" r:id="rId33"/>
    <p:sldLayoutId id="2147483773" r:id="rId34"/>
    <p:sldLayoutId id="2147483774" r:id="rId35"/>
    <p:sldLayoutId id="2147483726" r:id="rId36"/>
    <p:sldLayoutId id="2147483677" r:id="rId37"/>
    <p:sldLayoutId id="2147483706" r:id="rId38"/>
    <p:sldLayoutId id="2147483680" r:id="rId39"/>
    <p:sldLayoutId id="2147483702" r:id="rId40"/>
    <p:sldLayoutId id="2147483712" r:id="rId41"/>
    <p:sldLayoutId id="2147483786" r:id="rId42"/>
    <p:sldLayoutId id="2147483785" r:id="rId43"/>
    <p:sldLayoutId id="2147483741" r:id="rId44"/>
    <p:sldLayoutId id="2147483717" r:id="rId45"/>
    <p:sldLayoutId id="2147483718" r:id="rId46"/>
    <p:sldLayoutId id="2147483719" r:id="rId47"/>
    <p:sldLayoutId id="2147483723" r:id="rId48"/>
    <p:sldLayoutId id="2147483795" r:id="rId49"/>
    <p:sldLayoutId id="2147483668" r:id="rId50"/>
    <p:sldLayoutId id="2147483770" r:id="rId51"/>
    <p:sldLayoutId id="2147483678" r:id="rId52"/>
    <p:sldLayoutId id="2147483679" r:id="rId53"/>
    <p:sldLayoutId id="2147483737" r:id="rId54"/>
    <p:sldLayoutId id="2147483804" r:id="rId55"/>
    <p:sldLayoutId id="2147483805" r:id="rId56"/>
    <p:sldLayoutId id="2147483806" r:id="rId57"/>
  </p:sldLayoutIdLst>
  <p:txStyles>
    <p:titleStyle>
      <a:lvl1pPr algn="ctr" defTabSz="457200" rtl="0" eaLnBrk="1" latinLnBrk="0" hangingPunct="1">
        <a:spcBef>
          <a:spcPct val="0"/>
        </a:spcBef>
        <a:buNone/>
        <a:defRPr lang="pl-PL" sz="2000" b="1" kern="1200" baseline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Wingdings" charset="2"/>
        <a:buChar char="§"/>
        <a:defRPr lang="pl-PL" sz="1800" b="1" kern="1200" smtClean="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lang="pl-PL" sz="1600" kern="1200" baseline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lang="pl-PL" sz="1400" kern="1200" baseline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lang="pl-PL" sz="12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lang="pl-PL"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Relationship Id="rId4" Type="http://schemas.openxmlformats.org/officeDocument/2006/relationships/hyperlink" Target="mailto:mail.szkolenia@comarch.pl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CENTRUM SZKOLENIOWE COMARCH</a:t>
            </a:r>
            <a:endParaRPr lang="en-GB" dirty="0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SZKOLENIE: Analiza </a:t>
            </a:r>
            <a:r>
              <a:rPr lang="pl-PL" dirty="0"/>
              <a:t>danych dla </a:t>
            </a:r>
            <a:r>
              <a:rPr lang="pl-PL" dirty="0" smtClean="0"/>
              <a:t>analityków Excel</a:t>
            </a:r>
            <a:r>
              <a:rPr lang="pl-PL" dirty="0"/>
              <a:t>, Access, SQL, statystyka, wizualizacja</a:t>
            </a:r>
            <a:endParaRPr lang="en-GB" dirty="0"/>
          </a:p>
        </p:txBody>
      </p:sp>
      <p:sp>
        <p:nvSpPr>
          <p:cNvPr id="10" name="Symbol zastępczy tekstu 9"/>
          <p:cNvSpPr>
            <a:spLocks noGrp="1"/>
          </p:cNvSpPr>
          <p:nvPr>
            <p:ph type="body" sz="quarter" idx="10"/>
          </p:nvPr>
        </p:nvSpPr>
        <p:spPr>
          <a:xfrm>
            <a:off x="457200" y="4127525"/>
            <a:ext cx="4000500" cy="279757"/>
          </a:xfrm>
        </p:spPr>
        <p:txBody>
          <a:bodyPr/>
          <a:lstStyle/>
          <a:p>
            <a:r>
              <a:rPr lang="pl-PL" dirty="0" smtClean="0"/>
              <a:t>Sebastian Kimaczyński</a:t>
            </a:r>
            <a:endParaRPr lang="en-GB" dirty="0"/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quarter" idx="11"/>
          </p:nvPr>
        </p:nvSpPr>
        <p:spPr>
          <a:xfrm>
            <a:off x="457200" y="4407282"/>
            <a:ext cx="4000500" cy="279757"/>
          </a:xfrm>
        </p:spPr>
        <p:txBody>
          <a:bodyPr/>
          <a:lstStyle/>
          <a:p>
            <a:r>
              <a:rPr lang="pl-PL" dirty="0" smtClean="0"/>
              <a:t>trener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710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Formuła to wpis zaczynający się od „=”, np.</a:t>
            </a:r>
          </a:p>
          <a:p>
            <a:pPr lvl="1"/>
            <a:r>
              <a:rPr lang="pl-PL" altLang="pl-PL" dirty="0" smtClean="0"/>
              <a:t>=2+3</a:t>
            </a:r>
          </a:p>
          <a:p>
            <a:pPr lvl="1"/>
            <a:r>
              <a:rPr lang="pl-PL" altLang="pl-PL" dirty="0" smtClean="0"/>
              <a:t>=(</a:t>
            </a:r>
            <a:r>
              <a:rPr lang="pl-PL" altLang="pl-PL" dirty="0" smtClean="0"/>
              <a:t>2=3)*5</a:t>
            </a:r>
          </a:p>
          <a:p>
            <a:r>
              <a:rPr lang="pl-PL" altLang="pl-PL" dirty="0" smtClean="0"/>
              <a:t>Potęga to operator „^”, np.</a:t>
            </a:r>
          </a:p>
          <a:p>
            <a:pPr lvl="1"/>
            <a:r>
              <a:rPr lang="pl-PL" altLang="pl-PL" dirty="0" smtClean="0"/>
              <a:t>=2^3</a:t>
            </a:r>
          </a:p>
          <a:p>
            <a:pPr lvl="1"/>
            <a:r>
              <a:rPr lang="pl-PL" altLang="pl-PL" dirty="0" smtClean="0"/>
              <a:t>=2+3^2*2</a:t>
            </a:r>
          </a:p>
          <a:p>
            <a:r>
              <a:rPr lang="pl-PL" altLang="pl-PL" dirty="0" smtClean="0"/>
              <a:t>Pierwiastek to funkcja pierwiastek(liczba), np.</a:t>
            </a:r>
          </a:p>
          <a:p>
            <a:pPr lvl="1"/>
            <a:r>
              <a:rPr lang="pl-PL" altLang="pl-PL" dirty="0" smtClean="0"/>
              <a:t>=pierwiastek(16</a:t>
            </a:r>
            <a:r>
              <a:rPr lang="pl-PL" altLang="pl-PL" dirty="0" smtClean="0"/>
              <a:t>)</a:t>
            </a:r>
          </a:p>
          <a:p>
            <a:pPr lvl="1"/>
            <a:r>
              <a:rPr lang="pl-PL" altLang="pl-PL" dirty="0" smtClean="0"/>
              <a:t>=</a:t>
            </a:r>
            <a:r>
              <a:rPr lang="pl-PL" altLang="pl-PL" dirty="0" smtClean="0"/>
              <a:t>16</a:t>
            </a:r>
            <a:r>
              <a:rPr lang="pl-PL" altLang="pl-PL" baseline="30000" dirty="0" smtClean="0"/>
              <a:t>½</a:t>
            </a:r>
          </a:p>
          <a:p>
            <a:r>
              <a:rPr lang="pl-PL" altLang="pl-PL" dirty="0" smtClean="0"/>
              <a:t>Pamiętamy o kolejności działań:</a:t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>i stosujemy nawiasy „(”, „)”</a:t>
            </a:r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Formuły</a:t>
            </a: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5567575" y="2889825"/>
            <a:ext cx="3240088" cy="1877437"/>
          </a:xfrm>
          <a:prstGeom prst="rect">
            <a:avLst/>
          </a:prstGeom>
          <a:noFill/>
          <a:ln w="317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830263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Calibri" pitchFamily="34" charset="0"/>
              <a:buNone/>
            </a:pPr>
            <a:r>
              <a:rPr lang="pl-PL" altLang="pl-PL" sz="2000"/>
              <a:t>Kolejność obliczeń:</a:t>
            </a:r>
          </a:p>
          <a:p>
            <a:pPr lvl="1" eaLnBrk="1" hangingPunct="1">
              <a:buFont typeface="Calibri" pitchFamily="34" charset="0"/>
              <a:buAutoNum type="arabicPeriod"/>
            </a:pPr>
            <a:r>
              <a:rPr lang="pl-PL" altLang="pl-PL" sz="2400"/>
              <a:t>^, √</a:t>
            </a:r>
          </a:p>
          <a:p>
            <a:pPr lvl="1" eaLnBrk="1" hangingPunct="1">
              <a:buFont typeface="Calibri" pitchFamily="34" charset="0"/>
              <a:buAutoNum type="arabicPeriod"/>
            </a:pPr>
            <a:r>
              <a:rPr lang="pl-PL" altLang="pl-PL" sz="2400"/>
              <a:t>*, /</a:t>
            </a:r>
          </a:p>
          <a:p>
            <a:pPr lvl="1" eaLnBrk="1" hangingPunct="1">
              <a:buFont typeface="Calibri" pitchFamily="34" charset="0"/>
              <a:buAutoNum type="arabicPeriod"/>
            </a:pPr>
            <a:r>
              <a:rPr lang="pl-PL" altLang="pl-PL" sz="2400"/>
              <a:t>+, –</a:t>
            </a:r>
          </a:p>
          <a:p>
            <a:pPr lvl="1" eaLnBrk="1" hangingPunct="1">
              <a:buFont typeface="Calibri" pitchFamily="34" charset="0"/>
              <a:buAutoNum type="arabicPeriod"/>
            </a:pPr>
            <a:r>
              <a:rPr lang="pl-PL" altLang="pl-PL" sz="2400"/>
              <a:t>&lt;, &gt;, =, &lt;=, &gt;=, &lt;&gt;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637211"/>
              </p:ext>
            </p:extLst>
          </p:nvPr>
        </p:nvGraphicFramePr>
        <p:xfrm>
          <a:off x="5062748" y="1329929"/>
          <a:ext cx="3744915" cy="12442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983"/>
                <a:gridCol w="748983"/>
                <a:gridCol w="748983"/>
                <a:gridCol w="748983"/>
                <a:gridCol w="748983"/>
              </a:tblGrid>
              <a:tr h="434327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=$A$1</a:t>
                      </a:r>
                      <a:endParaRPr lang="pl-PL" sz="1200" dirty="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sz="120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l-PL" sz="120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l-PL" sz="120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l-PL" sz="120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75">
                <a:tc>
                  <a:txBody>
                    <a:bodyPr/>
                    <a:lstStyle/>
                    <a:p>
                      <a:endParaRPr lang="pl-PL" sz="1200" dirty="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l-PL" sz="1200" dirty="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=C$2</a:t>
                      </a:r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=D$2</a:t>
                      </a:r>
                      <a:endParaRPr lang="pl-PL" sz="1200" dirty="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=E$2</a:t>
                      </a:r>
                      <a:endParaRPr lang="pl-PL" sz="1200" dirty="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269975">
                <a:tc>
                  <a:txBody>
                    <a:bodyPr/>
                    <a:lstStyle/>
                    <a:p>
                      <a:endParaRPr lang="pl-PL" sz="120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=$B3</a:t>
                      </a:r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ABFF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sz="120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l-PL" sz="120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l-PL" sz="1200" dirty="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75">
                <a:tc>
                  <a:txBody>
                    <a:bodyPr/>
                    <a:lstStyle/>
                    <a:p>
                      <a:endParaRPr lang="pl-PL" sz="120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=$B4</a:t>
                      </a:r>
                      <a:endParaRPr lang="pl-PL" sz="1200" dirty="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ABFF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sz="120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l-PL" sz="1200" dirty="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l-PL" sz="1200" dirty="0"/>
                    </a:p>
                  </a:txBody>
                  <a:tcPr marL="91452" marR="91452" marT="34283" marB="34283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87BAEAE3-AA56-48AE-9238-7E2BE460EED6}" type="slidenum">
              <a:rPr lang="pl-PL" altLang="pl-PL" smtClean="0"/>
              <a:pPr/>
              <a:t>11</a:t>
            </a:fld>
            <a:endParaRPr lang="pl-PL" altLang="pl-PL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=NIE(A1)</a:t>
            </a:r>
          </a:p>
          <a:p>
            <a:r>
              <a:rPr lang="pl-PL" altLang="pl-PL" dirty="0" smtClean="0"/>
              <a:t>=ORAZ(A1;A2)</a:t>
            </a:r>
          </a:p>
          <a:p>
            <a:r>
              <a:rPr lang="pl-PL" altLang="pl-PL" dirty="0" smtClean="0"/>
              <a:t>=LUB(A1;A2)</a:t>
            </a:r>
          </a:p>
          <a:p>
            <a:pPr lvl="4"/>
            <a:endParaRPr lang="pl-PL" altLang="pl-PL" dirty="0" smtClean="0"/>
          </a:p>
          <a:p>
            <a:r>
              <a:rPr lang="pl-PL" altLang="pl-PL" dirty="0" smtClean="0"/>
              <a:t>PRAWDA = 1</a:t>
            </a:r>
          </a:p>
          <a:p>
            <a:r>
              <a:rPr lang="pl-PL" altLang="pl-PL" dirty="0" smtClean="0"/>
              <a:t>FAŁSZ = 0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Logika</a:t>
            </a:r>
          </a:p>
        </p:txBody>
      </p:sp>
      <p:graphicFrame>
        <p:nvGraphicFramePr>
          <p:cNvPr id="124932" name="Group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485650708"/>
              </p:ext>
            </p:extLst>
          </p:nvPr>
        </p:nvGraphicFramePr>
        <p:xfrm>
          <a:off x="539086" y="2951163"/>
          <a:ext cx="8033475" cy="1742617"/>
        </p:xfrm>
        <a:graphic>
          <a:graphicData uri="http://schemas.openxmlformats.org/drawingml/2006/table">
            <a:tbl>
              <a:tblPr firstRow="1">
                <a:tableStyleId>{9DCAF9ED-07DC-4A11-8D7F-57B35C25682E}</a:tableStyleId>
              </a:tblPr>
              <a:tblGrid>
                <a:gridCol w="548317"/>
                <a:gridCol w="577006"/>
                <a:gridCol w="1149233"/>
                <a:gridCol w="1008967"/>
                <a:gridCol w="863918"/>
                <a:gridCol w="863918"/>
                <a:gridCol w="1582785"/>
                <a:gridCol w="1439331"/>
              </a:tblGrid>
              <a:tr h="22843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A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B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C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D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E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F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G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H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</a:tr>
              <a:tr h="40581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pl-PL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pl-PL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oraz(</a:t>
                      </a:r>
                      <a:r>
                        <a:rPr kumimoji="0" lang="pl-PL" sz="1400" u="none" strike="noStrike" kern="1200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A;B</a:t>
                      </a: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pl-PL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lub(</a:t>
                      </a:r>
                      <a:r>
                        <a:rPr kumimoji="0" lang="pl-PL" sz="1400" u="none" strike="noStrike" kern="1200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A;B</a:t>
                      </a: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pl-PL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nie(A)</a:t>
                      </a:r>
                      <a:endParaRPr kumimoji="0" lang="pl-PL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nie(B)</a:t>
                      </a:r>
                      <a:endParaRPr kumimoji="0" lang="pl-PL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nie(oraz(</a:t>
                      </a:r>
                      <a:r>
                        <a:rPr kumimoji="0" lang="pl-PL" sz="1400" u="none" strike="noStrike" kern="1200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E;F</a:t>
                      </a: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))</a:t>
                      </a:r>
                      <a:endParaRPr kumimoji="0" lang="pl-PL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nie(lub(</a:t>
                      </a:r>
                      <a:r>
                        <a:rPr kumimoji="0" lang="pl-PL" sz="1400" u="none" strike="noStrike" kern="1200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E;F</a:t>
                      </a: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))</a:t>
                      </a:r>
                      <a:endParaRPr kumimoji="0" lang="pl-PL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</a:tr>
              <a:tr h="22843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</a:tr>
              <a:tr h="22843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</a:tr>
              <a:tr h="22843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</a:tr>
              <a:tr h="22843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pl-PL" sz="14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27000" marB="27000" anchor="ctr" horzOverflow="overflow"/>
                </a:tc>
              </a:tr>
            </a:tbl>
          </a:graphicData>
        </a:graphic>
      </p:graphicFrame>
      <p:sp>
        <p:nvSpPr>
          <p:cNvPr id="26629" name="Rectangle 79"/>
          <p:cNvSpPr>
            <a:spLocks noChangeArrowheads="1"/>
          </p:cNvSpPr>
          <p:nvPr/>
        </p:nvSpPr>
        <p:spPr bwMode="auto">
          <a:xfrm>
            <a:off x="4643439" y="1329929"/>
            <a:ext cx="393382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47B94A"/>
              </a:buClr>
              <a:buFontTx/>
              <a:buChar char="•"/>
            </a:pPr>
            <a:endParaRPr kumimoji="1" lang="en-US" altLang="pl-PL" sz="2000"/>
          </a:p>
        </p:txBody>
      </p:sp>
      <p:sp>
        <p:nvSpPr>
          <p:cNvPr id="26630" name="Rectangle 80"/>
          <p:cNvSpPr>
            <a:spLocks noChangeArrowheads="1"/>
          </p:cNvSpPr>
          <p:nvPr/>
        </p:nvSpPr>
        <p:spPr bwMode="auto">
          <a:xfrm>
            <a:off x="4643439" y="853640"/>
            <a:ext cx="3933825" cy="1878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23900" indent="-271463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47B94A"/>
              </a:buClr>
              <a:buFontTx/>
              <a:buChar char="•"/>
            </a:pPr>
            <a:r>
              <a:rPr kumimoji="1" lang="pl-PL" altLang="pl-PL" sz="2400" dirty="0"/>
              <a:t>=A1*PRAWDA</a:t>
            </a:r>
          </a:p>
          <a:p>
            <a:pPr lvl="1" eaLnBrk="1" hangingPunct="1">
              <a:spcBef>
                <a:spcPct val="20000"/>
              </a:spcBef>
              <a:buClr>
                <a:srgbClr val="47B94A"/>
              </a:buClr>
              <a:buFontTx/>
              <a:buChar char="•"/>
            </a:pPr>
            <a:r>
              <a:rPr kumimoji="1" lang="pl-PL" altLang="pl-PL" sz="2000" dirty="0"/>
              <a:t>wynik: A1</a:t>
            </a:r>
          </a:p>
          <a:p>
            <a:pPr eaLnBrk="1" hangingPunct="1">
              <a:spcBef>
                <a:spcPct val="20000"/>
              </a:spcBef>
              <a:buClr>
                <a:srgbClr val="47B94A"/>
              </a:buClr>
              <a:buFontTx/>
              <a:buChar char="•"/>
            </a:pPr>
            <a:r>
              <a:rPr kumimoji="1" lang="pl-PL" altLang="pl-PL" sz="2400" dirty="0"/>
              <a:t>=A1*FAŁSZ</a:t>
            </a:r>
          </a:p>
          <a:p>
            <a:pPr lvl="1" eaLnBrk="1" hangingPunct="1">
              <a:spcBef>
                <a:spcPct val="20000"/>
              </a:spcBef>
              <a:buClr>
                <a:srgbClr val="47B94A"/>
              </a:buClr>
              <a:buFontTx/>
              <a:buChar char="•"/>
            </a:pPr>
            <a:r>
              <a:rPr kumimoji="1" lang="pl-PL" altLang="pl-PL" sz="2000" dirty="0"/>
              <a:t>wynik: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Symbol zastępczy numeru slajdu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09421F2-5D23-4802-A292-B029A52197CD}" type="slidenum">
              <a:rPr lang="pl-PL" altLang="pl-PL" smtClean="0"/>
              <a:pPr/>
              <a:t>12</a:t>
            </a:fld>
            <a:endParaRPr lang="pl-PL" altLang="pl-PL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endParaRPr lang="pl-PL" altLang="pl-PL" smtClean="0"/>
          </a:p>
          <a:p>
            <a:r>
              <a:rPr lang="pl-PL" altLang="pl-PL" smtClean="0"/>
              <a:t>=JEŻELI(warunek ; gdy spełniony ; gdy niespełniony )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Funkcje logiczne</a:t>
            </a:r>
          </a:p>
        </p:txBody>
      </p:sp>
      <p:grpSp>
        <p:nvGrpSpPr>
          <p:cNvPr id="27653" name="Group 14"/>
          <p:cNvGrpSpPr>
            <a:grpSpLocks/>
          </p:cNvGrpSpPr>
          <p:nvPr/>
        </p:nvGrpSpPr>
        <p:grpSpPr bwMode="auto">
          <a:xfrm>
            <a:off x="5145088" y="2139553"/>
            <a:ext cx="3314700" cy="1622822"/>
            <a:chOff x="2652" y="1659"/>
            <a:chExt cx="2088" cy="1363"/>
          </a:xfrm>
        </p:grpSpPr>
        <p:sp>
          <p:nvSpPr>
            <p:cNvPr id="27659" name="AutoShape 5"/>
            <p:cNvSpPr>
              <a:spLocks noChangeArrowheads="1"/>
            </p:cNvSpPr>
            <p:nvPr/>
          </p:nvSpPr>
          <p:spPr bwMode="auto">
            <a:xfrm>
              <a:off x="2835" y="1659"/>
              <a:ext cx="728" cy="728"/>
            </a:xfrm>
            <a:prstGeom prst="diamond">
              <a:avLst/>
            </a:prstGeom>
            <a:solidFill>
              <a:srgbClr val="92D050">
                <a:alpha val="50195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pl-PL" altLang="pl-PL" sz="1600" i="1">
                  <a:latin typeface="Verdana" pitchFamily="34" charset="0"/>
                </a:rPr>
                <a:t>warunek</a:t>
              </a:r>
            </a:p>
          </p:txBody>
        </p:sp>
        <p:sp>
          <p:nvSpPr>
            <p:cNvPr id="27660" name="Line 6"/>
            <p:cNvSpPr>
              <a:spLocks noChangeShapeType="1"/>
            </p:cNvSpPr>
            <p:nvPr/>
          </p:nvSpPr>
          <p:spPr bwMode="auto">
            <a:xfrm>
              <a:off x="3560" y="2023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7661" name="Text Box 7"/>
            <p:cNvSpPr txBox="1">
              <a:spLocks noChangeArrowheads="1"/>
            </p:cNvSpPr>
            <p:nvPr/>
          </p:nvSpPr>
          <p:spPr bwMode="auto">
            <a:xfrm>
              <a:off x="2652" y="2795"/>
              <a:ext cx="1090" cy="227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pl-PL" altLang="pl-PL" sz="1600" i="1">
                  <a:latin typeface="Verdana" pitchFamily="34" charset="0"/>
                </a:rPr>
                <a:t>gdy spełniony</a:t>
              </a:r>
            </a:p>
          </p:txBody>
        </p:sp>
        <p:sp>
          <p:nvSpPr>
            <p:cNvPr id="27662" name="Text Box 8"/>
            <p:cNvSpPr txBox="1">
              <a:spLocks noChangeArrowheads="1"/>
            </p:cNvSpPr>
            <p:nvPr/>
          </p:nvSpPr>
          <p:spPr bwMode="auto">
            <a:xfrm>
              <a:off x="3560" y="2387"/>
              <a:ext cx="1180" cy="212"/>
            </a:xfrm>
            <a:prstGeom prst="rect">
              <a:avLst/>
            </a:prstGeom>
            <a:solidFill>
              <a:srgbClr val="92D050">
                <a:alpha val="50195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pl-PL" altLang="pl-PL" sz="1600" i="1">
                  <a:latin typeface="Verdana" pitchFamily="34" charset="0"/>
                </a:rPr>
                <a:t>gdy niespełniony</a:t>
              </a:r>
            </a:p>
          </p:txBody>
        </p:sp>
        <p:sp>
          <p:nvSpPr>
            <p:cNvPr id="27663" name="Line 9"/>
            <p:cNvSpPr>
              <a:spLocks noChangeShapeType="1"/>
            </p:cNvSpPr>
            <p:nvPr/>
          </p:nvSpPr>
          <p:spPr bwMode="auto">
            <a:xfrm>
              <a:off x="3198" y="2387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7664" name="Line 10"/>
            <p:cNvSpPr>
              <a:spLocks noChangeShapeType="1"/>
            </p:cNvSpPr>
            <p:nvPr/>
          </p:nvSpPr>
          <p:spPr bwMode="auto">
            <a:xfrm>
              <a:off x="4150" y="2024"/>
              <a:ext cx="0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7665" name="Text Box 11"/>
            <p:cNvSpPr txBox="1">
              <a:spLocks noChangeArrowheads="1"/>
            </p:cNvSpPr>
            <p:nvPr/>
          </p:nvSpPr>
          <p:spPr bwMode="auto">
            <a:xfrm>
              <a:off x="3016" y="2432"/>
              <a:ext cx="227" cy="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l-PL" altLang="pl-PL" sz="1600">
                  <a:latin typeface="Verdana" pitchFamily="34" charset="0"/>
                </a:rPr>
                <a:t>T</a:t>
              </a:r>
            </a:p>
          </p:txBody>
        </p:sp>
        <p:sp>
          <p:nvSpPr>
            <p:cNvPr id="27666" name="Text Box 12"/>
            <p:cNvSpPr txBox="1">
              <a:spLocks noChangeArrowheads="1"/>
            </p:cNvSpPr>
            <p:nvPr/>
          </p:nvSpPr>
          <p:spPr bwMode="auto">
            <a:xfrm>
              <a:off x="3742" y="1842"/>
              <a:ext cx="227" cy="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pl-PL" altLang="pl-PL" sz="1600">
                  <a:latin typeface="Verdana" pitchFamily="34" charset="0"/>
                </a:rPr>
                <a:t>N</a:t>
              </a:r>
            </a:p>
          </p:txBody>
        </p:sp>
      </p:grpSp>
      <p:pic>
        <p:nvPicPr>
          <p:cNvPr id="2765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67" y="2031206"/>
            <a:ext cx="3231429" cy="2142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Line 15"/>
          <p:cNvSpPr>
            <a:spLocks noChangeShapeType="1"/>
          </p:cNvSpPr>
          <p:nvPr/>
        </p:nvSpPr>
        <p:spPr bwMode="auto">
          <a:xfrm flipH="1" flipV="1">
            <a:off x="2934268" y="2526505"/>
            <a:ext cx="2212407" cy="1071563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 type="triangle" w="lg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7656" name="Freeform 18"/>
          <p:cNvSpPr>
            <a:spLocks/>
          </p:cNvSpPr>
          <p:nvPr/>
        </p:nvSpPr>
        <p:spPr bwMode="auto">
          <a:xfrm rot="10253982">
            <a:off x="2923854" y="1877617"/>
            <a:ext cx="2944172" cy="595313"/>
          </a:xfrm>
          <a:custGeom>
            <a:avLst/>
            <a:gdLst>
              <a:gd name="T0" fmla="*/ 2147483647 w 1769"/>
              <a:gd name="T1" fmla="*/ 2147483647 h 91"/>
              <a:gd name="T2" fmla="*/ 0 w 1769"/>
              <a:gd name="T3" fmla="*/ 0 h 9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769" h="91">
                <a:moveTo>
                  <a:pt x="1769" y="45"/>
                </a:moveTo>
                <a:cubicBezTo>
                  <a:pt x="990" y="68"/>
                  <a:pt x="212" y="91"/>
                  <a:pt x="0" y="0"/>
                </a:cubicBezTo>
              </a:path>
            </a:pathLst>
          </a:custGeom>
          <a:noFill/>
          <a:ln w="25400" cap="flat" cmpd="sng">
            <a:solidFill>
              <a:schemeClr val="accent2"/>
            </a:solidFill>
            <a:prstDash val="solid"/>
            <a:round/>
            <a:headEnd type="triangle" w="lg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7657" name="Freeform 19"/>
          <p:cNvSpPr>
            <a:spLocks/>
          </p:cNvSpPr>
          <p:nvPr/>
        </p:nvSpPr>
        <p:spPr bwMode="auto">
          <a:xfrm rot="11840568" flipV="1">
            <a:off x="2630489" y="2514599"/>
            <a:ext cx="4833937" cy="1766888"/>
          </a:xfrm>
          <a:custGeom>
            <a:avLst/>
            <a:gdLst>
              <a:gd name="T0" fmla="*/ 2147483647 w 1769"/>
              <a:gd name="T1" fmla="*/ 2147483647 h 91"/>
              <a:gd name="T2" fmla="*/ 0 w 1769"/>
              <a:gd name="T3" fmla="*/ 0 h 9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769" h="91">
                <a:moveTo>
                  <a:pt x="1769" y="45"/>
                </a:moveTo>
                <a:cubicBezTo>
                  <a:pt x="990" y="68"/>
                  <a:pt x="212" y="91"/>
                  <a:pt x="0" y="0"/>
                </a:cubicBezTo>
              </a:path>
            </a:pathLst>
          </a:custGeom>
          <a:noFill/>
          <a:ln w="25400" cap="flat" cmpd="sng">
            <a:solidFill>
              <a:schemeClr val="accent2"/>
            </a:solidFill>
            <a:prstDash val="solid"/>
            <a:round/>
            <a:headEnd type="triangle" w="lg" len="med"/>
            <a:tailEnd type="non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5F91BF80-6762-4888-B6CD-85110131558F}" type="slidenum">
              <a:rPr lang="pl-PL" altLang="pl-PL" smtClean="0"/>
              <a:pPr/>
              <a:t>13</a:t>
            </a:fld>
            <a:endParaRPr lang="pl-PL" altLang="pl-PL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Przypisywanie nazw komórkom i zakresom komórek</a:t>
            </a:r>
          </a:p>
          <a:p>
            <a:pPr lvl="1"/>
            <a:r>
              <a:rPr lang="pl-PL" altLang="pl-PL" dirty="0" smtClean="0"/>
              <a:t>sposoby nadawania nazw:</a:t>
            </a:r>
          </a:p>
          <a:p>
            <a:pPr lvl="2"/>
            <a:r>
              <a:rPr lang="pl-PL" altLang="pl-PL" dirty="0" smtClean="0"/>
              <a:t>nazwę wpisuje się w pole nazwy – pole zawierające adres aktywnej komórki</a:t>
            </a:r>
          </a:p>
          <a:p>
            <a:pPr lvl="2"/>
            <a:r>
              <a:rPr lang="pl-PL" altLang="pl-PL" dirty="0" smtClean="0"/>
              <a:t>Formuły </a:t>
            </a:r>
            <a:r>
              <a:rPr lang="pl-PL" altLang="pl-PL" dirty="0">
                <a:sym typeface="Wingdings" pitchFamily="2" charset="2"/>
              </a:rPr>
              <a:t> Definiuj </a:t>
            </a:r>
            <a:r>
              <a:rPr lang="pl-PL" altLang="pl-PL" dirty="0" smtClean="0">
                <a:sym typeface="Wingdings" pitchFamily="2" charset="2"/>
              </a:rPr>
              <a:t>Nazwę</a:t>
            </a:r>
          </a:p>
          <a:p>
            <a:pPr lvl="2"/>
            <a:r>
              <a:rPr lang="pl-PL" altLang="pl-PL" dirty="0" smtClean="0">
                <a:sym typeface="Wingdings" pitchFamily="2" charset="2"/>
              </a:rPr>
              <a:t>Formuły  Utwórz z zaznaczenia (Ctrl+Shift+F3)</a:t>
            </a:r>
            <a:endParaRPr lang="pl-PL" altLang="pl-PL" dirty="0" smtClean="0">
              <a:sym typeface="Wingdings" pitchFamily="2" charset="2"/>
            </a:endParaRPr>
          </a:p>
          <a:p>
            <a:pPr lvl="1"/>
            <a:r>
              <a:rPr lang="pl-PL" altLang="pl-PL" dirty="0" smtClean="0"/>
              <a:t>wstawianie nazwy do formuły:</a:t>
            </a:r>
          </a:p>
          <a:p>
            <a:pPr lvl="2"/>
            <a:r>
              <a:rPr lang="pl-PL" altLang="pl-PL" dirty="0" smtClean="0">
                <a:sym typeface="Wingdings" pitchFamily="2" charset="2"/>
              </a:rPr>
              <a:t>Wstaw  Nazwa  Wklej (F3)</a:t>
            </a:r>
          </a:p>
          <a:p>
            <a:pPr lvl="2"/>
            <a:r>
              <a:rPr lang="pl-PL" altLang="pl-PL" dirty="0" smtClean="0"/>
              <a:t>ręczne, lub poprzez zaznaczenie nazwanej komórki</a:t>
            </a:r>
          </a:p>
          <a:p>
            <a:pPr lvl="1"/>
            <a:r>
              <a:rPr lang="pl-PL" altLang="pl-PL" dirty="0" smtClean="0"/>
              <a:t>nazwy</a:t>
            </a:r>
          </a:p>
          <a:p>
            <a:pPr lvl="2"/>
            <a:r>
              <a:rPr lang="pl-PL" altLang="pl-PL" dirty="0" smtClean="0"/>
              <a:t>bez spacji</a:t>
            </a:r>
          </a:p>
          <a:p>
            <a:pPr lvl="2"/>
            <a:r>
              <a:rPr lang="pl-PL" altLang="pl-PL" dirty="0" smtClean="0"/>
              <a:t>globalne w skoroszycie	</a:t>
            </a:r>
            <a:r>
              <a:rPr lang="pl-PL" altLang="pl-PL" dirty="0" err="1" smtClean="0"/>
              <a:t>nazwa_komórki</a:t>
            </a:r>
            <a:r>
              <a:rPr lang="pl-PL" altLang="pl-PL" dirty="0" smtClean="0"/>
              <a:t>/zakresu</a:t>
            </a:r>
          </a:p>
          <a:p>
            <a:pPr lvl="2"/>
            <a:r>
              <a:rPr lang="pl-PL" altLang="pl-PL" dirty="0" smtClean="0"/>
              <a:t>lokalne w arkuszu	</a:t>
            </a:r>
            <a:r>
              <a:rPr lang="pl-PL" altLang="pl-PL" dirty="0" err="1" smtClean="0"/>
              <a:t>nazwa_arkusza!nazwa_komórki</a:t>
            </a:r>
            <a:r>
              <a:rPr lang="pl-PL" altLang="pl-PL" dirty="0" smtClean="0"/>
              <a:t>/zakresu</a:t>
            </a:r>
          </a:p>
          <a:p>
            <a:pPr lvl="1"/>
            <a:r>
              <a:rPr lang="pl-PL" altLang="pl-PL" dirty="0" smtClean="0"/>
              <a:t>zarządzanie nazwami</a:t>
            </a:r>
          </a:p>
          <a:p>
            <a:pPr lvl="2"/>
            <a:r>
              <a:rPr lang="pl-PL" altLang="pl-PL" dirty="0" smtClean="0"/>
              <a:t>Formuły </a:t>
            </a:r>
            <a:r>
              <a:rPr lang="pl-PL" altLang="pl-PL" dirty="0">
                <a:sym typeface="Wingdings" panose="05000000000000000000" pitchFamily="2" charset="2"/>
              </a:rPr>
              <a:t> Menedżer nazw </a:t>
            </a:r>
            <a:r>
              <a:rPr lang="pl-PL" altLang="pl-PL" dirty="0" smtClean="0">
                <a:sym typeface="Wingdings" panose="05000000000000000000" pitchFamily="2" charset="2"/>
              </a:rPr>
              <a:t>(</a:t>
            </a:r>
            <a:r>
              <a:rPr lang="pl-PL" altLang="pl-PL" dirty="0">
                <a:sym typeface="Wingdings" panose="05000000000000000000" pitchFamily="2" charset="2"/>
              </a:rPr>
              <a:t>CTRL+F3</a:t>
            </a:r>
            <a:r>
              <a:rPr lang="pl-PL" altLang="pl-PL" dirty="0" smtClean="0">
                <a:sym typeface="Wingdings" panose="05000000000000000000" pitchFamily="2" charset="2"/>
              </a:rPr>
              <a:t>)</a:t>
            </a:r>
            <a:endParaRPr lang="pl-PL" altLang="pl-PL" dirty="0">
              <a:sym typeface="Wingdings" panose="05000000000000000000" pitchFamily="2" charset="2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Przygotowanie danych wejściowych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89976F91-6287-45FC-BE18-123106DDB32F}" type="slidenum">
              <a:rPr lang="pl-PL" altLang="pl-PL" smtClean="0"/>
              <a:pPr/>
              <a:t>14</a:t>
            </a:fld>
            <a:endParaRPr lang="pl-PL" altLang="pl-PL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Analiza informacji za pomocą funkcji baz danych</a:t>
            </a:r>
          </a:p>
          <a:p>
            <a:pPr lvl="1"/>
            <a:r>
              <a:rPr lang="pl-PL" altLang="pl-PL" smtClean="0"/>
              <a:t>są to funkcje, wykorzystujące te same tabele kryteriów, co filtr zaawansowany</a:t>
            </a:r>
          </a:p>
          <a:p>
            <a:pPr lvl="1"/>
            <a:r>
              <a:rPr lang="pl-PL" altLang="pl-PL" smtClean="0"/>
              <a:t>wszystkie funkcje rozpoczynają się przedrostkiem „BD.”:</a:t>
            </a:r>
            <a:br>
              <a:rPr lang="pl-PL" altLang="pl-PL" smtClean="0"/>
            </a:br>
            <a:r>
              <a:rPr lang="pl-PL" altLang="pl-PL" smtClean="0"/>
              <a:t>BD.SUMA, BD. ŚREDNIA, BD.MAX…</a:t>
            </a:r>
          </a:p>
          <a:p>
            <a:pPr lvl="1"/>
            <a:r>
              <a:rPr lang="pl-PL" altLang="pl-PL" smtClean="0"/>
              <a:t>każda funkcja ma takie same 3 parametry:</a:t>
            </a:r>
          </a:p>
          <a:p>
            <a:pPr lvl="2"/>
            <a:r>
              <a:rPr lang="pl-PL" altLang="pl-PL" smtClean="0"/>
              <a:t>zakres bazy danych (razem z wierszem nagłówkowym) </a:t>
            </a:r>
          </a:p>
          <a:p>
            <a:pPr lvl="2"/>
            <a:r>
              <a:rPr lang="pl-PL" altLang="pl-PL" smtClean="0"/>
              <a:t>numer kolumny, która ma być sumowana, uśredniana, itd.</a:t>
            </a:r>
          </a:p>
          <a:p>
            <a:pPr lvl="2"/>
            <a:r>
              <a:rPr lang="pl-PL" altLang="pl-PL" smtClean="0"/>
              <a:t>zakres tabeli z kryteriami (także razem z wierszem nagłówkowym)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Zarządzanie bazami danych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1557330C-6F1B-418E-8DB4-62EC12DD611B}" type="slidenum">
              <a:rPr lang="pl-PL" altLang="pl-PL" smtClean="0"/>
              <a:pPr/>
              <a:t>15</a:t>
            </a:fld>
            <a:endParaRPr lang="pl-PL" altLang="pl-PL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Sumy pośrednie (częściowe)</a:t>
            </a:r>
          </a:p>
          <a:p>
            <a:pPr lvl="1"/>
            <a:r>
              <a:rPr lang="pl-PL" altLang="pl-PL" smtClean="0"/>
              <a:t>dane, które chcemy podsumowywać muszą mieć strukturę bazy danych</a:t>
            </a:r>
          </a:p>
          <a:p>
            <a:pPr lvl="1"/>
            <a:r>
              <a:rPr lang="pl-PL" altLang="pl-PL" smtClean="0"/>
              <a:t>zanim użyjemy sum pośrednich, musimy odpowiednio posortować bazę danych</a:t>
            </a:r>
          </a:p>
          <a:p>
            <a:pPr lvl="1"/>
            <a:r>
              <a:rPr lang="pl-PL" altLang="pl-PL" smtClean="0"/>
              <a:t>sumy pośrednie to 11 funkcji agregujących, m.in.: SUMA, ŚREDNIA, MAX, MIN</a:t>
            </a:r>
          </a:p>
          <a:p>
            <a:pPr lvl="1"/>
            <a:r>
              <a:rPr lang="pl-PL" altLang="pl-PL" smtClean="0"/>
              <a:t>sumy pośrednie można zagnieżdżać</a:t>
            </a:r>
          </a:p>
          <a:p>
            <a:pPr lvl="1"/>
            <a:endParaRPr lang="pl-PL" altLang="pl-PL" smtClean="0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Zarządzanie bazami danych</a:t>
            </a:r>
          </a:p>
        </p:txBody>
      </p:sp>
      <p:pic>
        <p:nvPicPr>
          <p:cNvPr id="32774" name="Obraz 1" descr="Wycinek ekranu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436144"/>
            <a:ext cx="315753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7CA3C3B5-77FD-4091-921F-D383F36E5845}" type="slidenum">
              <a:rPr lang="pl-PL" altLang="pl-PL" smtClean="0"/>
              <a:pPr/>
              <a:t>16</a:t>
            </a:fld>
            <a:endParaRPr lang="pl-PL" altLang="pl-PL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Przed użyciem Kreatora tabel i wykresów przestawnych:</a:t>
            </a:r>
          </a:p>
          <a:p>
            <a:pPr lvl="1"/>
            <a:r>
              <a:rPr lang="pl-PL" altLang="pl-PL" dirty="0" smtClean="0"/>
              <a:t>pierwszy wiersz – nagłówki kolumn </a:t>
            </a:r>
          </a:p>
          <a:p>
            <a:pPr lvl="1"/>
            <a:r>
              <a:rPr lang="pl-PL" altLang="pl-PL" dirty="0" smtClean="0"/>
              <a:t>bez pustych wierszy i kolumn</a:t>
            </a:r>
          </a:p>
          <a:p>
            <a:pPr lvl="1"/>
            <a:r>
              <a:rPr lang="pl-PL" altLang="pl-PL" dirty="0" smtClean="0"/>
              <a:t>tylko jeden rodzaj danych w kolumnie</a:t>
            </a:r>
          </a:p>
          <a:p>
            <a:pPr lvl="1"/>
            <a:r>
              <a:rPr lang="pl-PL" altLang="pl-PL" dirty="0" smtClean="0"/>
              <a:t>bez automatycznych sum częściowych i końcowych</a:t>
            </a:r>
            <a:br>
              <a:rPr lang="pl-PL" altLang="pl-PL" dirty="0" smtClean="0"/>
            </a:br>
            <a:r>
              <a:rPr lang="pl-PL" altLang="pl-PL" dirty="0" smtClean="0"/>
              <a:t>(polecenia Dane </a:t>
            </a:r>
            <a:r>
              <a:rPr lang="pl-PL" altLang="pl-PL" dirty="0" smtClean="0">
                <a:sym typeface="Wingdings" pitchFamily="2" charset="2"/>
              </a:rPr>
              <a:t> </a:t>
            </a:r>
            <a:r>
              <a:rPr lang="pl-PL" altLang="pl-PL" dirty="0" smtClean="0"/>
              <a:t>Sumy częściowe)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Tabele przestawne</a:t>
            </a:r>
          </a:p>
        </p:txBody>
      </p:sp>
      <p:pic>
        <p:nvPicPr>
          <p:cNvPr id="35846" name="Obraz 1" descr="Wycinek ekranu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057525"/>
            <a:ext cx="1900238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957" y="2000122"/>
            <a:ext cx="2012252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978" y="3057525"/>
            <a:ext cx="2382298" cy="168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2F0A7703-34F2-4FD4-A180-B71813EF4D88}" type="slidenum">
              <a:rPr lang="pl-PL" altLang="pl-PL" smtClean="0"/>
              <a:pPr/>
              <a:t>17</a:t>
            </a:fld>
            <a:endParaRPr lang="pl-PL" altLang="pl-PL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Pozyskiwanie danych wejściowych</a:t>
            </a:r>
          </a:p>
          <a:p>
            <a:pPr lvl="1"/>
            <a:r>
              <a:rPr lang="pl-PL" altLang="pl-PL" dirty="0" smtClean="0"/>
              <a:t>kwerendy sieci WWW</a:t>
            </a:r>
          </a:p>
          <a:p>
            <a:pPr lvl="1"/>
            <a:r>
              <a:rPr lang="pl-PL" altLang="pl-PL" dirty="0" smtClean="0"/>
              <a:t>importowanie plików tekstowych</a:t>
            </a:r>
          </a:p>
          <a:p>
            <a:pPr lvl="1"/>
            <a:r>
              <a:rPr lang="pl-PL" altLang="pl-PL" dirty="0" smtClean="0"/>
              <a:t>MS Query – pobieranie danych z plików bazodanowych:</a:t>
            </a:r>
          </a:p>
          <a:p>
            <a:pPr lvl="2"/>
            <a:r>
              <a:rPr lang="pl-PL" altLang="pl-PL" dirty="0" smtClean="0"/>
              <a:t>MS Access</a:t>
            </a:r>
          </a:p>
          <a:p>
            <a:pPr lvl="2"/>
            <a:r>
              <a:rPr lang="pl-PL" altLang="pl-PL" dirty="0" smtClean="0"/>
              <a:t>MS Excel</a:t>
            </a:r>
          </a:p>
          <a:p>
            <a:pPr lvl="2"/>
            <a:r>
              <a:rPr lang="pl-PL" altLang="pl-PL" dirty="0" err="1" smtClean="0"/>
              <a:t>dBase</a:t>
            </a:r>
            <a:endParaRPr lang="pl-PL" altLang="pl-PL" dirty="0" smtClean="0"/>
          </a:p>
          <a:p>
            <a:pPr lvl="2"/>
            <a:r>
              <a:rPr lang="pl-PL" altLang="pl-PL" dirty="0" smtClean="0"/>
              <a:t>Fox Pro</a:t>
            </a:r>
          </a:p>
          <a:p>
            <a:pPr lvl="1"/>
            <a:r>
              <a:rPr lang="pl-PL" altLang="pl-PL" dirty="0" smtClean="0"/>
              <a:t>pliki XML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Pobieranie danych zewnętrznych</a:t>
            </a:r>
            <a:endParaRPr lang="pl-PL" altLang="pl-PL" dirty="0" smtClean="0"/>
          </a:p>
        </p:txBody>
      </p:sp>
      <p:pic>
        <p:nvPicPr>
          <p:cNvPr id="37894" name="Obraz 1" descr="Wycinek ekranu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356247"/>
            <a:ext cx="3443288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4A0995AF-0F96-400A-AC51-E14A3C828C54}" type="slidenum">
              <a:rPr lang="pl-PL" altLang="pl-PL" smtClean="0">
                <a:solidFill>
                  <a:schemeClr val="bg2"/>
                </a:solidFill>
              </a:rPr>
              <a:pPr/>
              <a:t>18</a:t>
            </a:fld>
            <a:endParaRPr lang="pl-PL" altLang="pl-PL" smtClean="0">
              <a:solidFill>
                <a:schemeClr val="bg2"/>
              </a:solidFill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Podsumowanie danych z oddzielnych:</a:t>
            </a:r>
          </a:p>
          <a:p>
            <a:pPr lvl="1"/>
            <a:r>
              <a:rPr lang="pl-PL" altLang="pl-PL" dirty="0" smtClean="0"/>
              <a:t>tabel</a:t>
            </a:r>
          </a:p>
          <a:p>
            <a:pPr lvl="1"/>
            <a:r>
              <a:rPr lang="pl-PL" altLang="pl-PL" dirty="0" smtClean="0"/>
              <a:t>arkuszy</a:t>
            </a:r>
          </a:p>
          <a:p>
            <a:pPr lvl="1"/>
            <a:r>
              <a:rPr lang="pl-PL" altLang="pl-PL" dirty="0" smtClean="0"/>
              <a:t>skoroszytów</a:t>
            </a:r>
          </a:p>
          <a:p>
            <a:endParaRPr lang="pl-PL" altLang="pl-PL" dirty="0" smtClean="0"/>
          </a:p>
          <a:p>
            <a:endParaRPr lang="pl-PL" altLang="pl-PL" dirty="0" smtClean="0"/>
          </a:p>
          <a:p>
            <a:r>
              <a:rPr lang="pl-PL" altLang="pl-PL" dirty="0" smtClean="0"/>
              <a:t>menu: dane </a:t>
            </a:r>
            <a:r>
              <a:rPr lang="pl-PL" altLang="pl-PL" dirty="0" smtClean="0">
                <a:sym typeface="Wingdings" pitchFamily="2" charset="2"/>
              </a:rPr>
              <a:t> konsoliduj...</a:t>
            </a:r>
          </a:p>
          <a:p>
            <a:pPr lvl="1"/>
            <a:r>
              <a:rPr lang="pl-PL" altLang="pl-PL" dirty="0" smtClean="0">
                <a:sym typeface="Wingdings" pitchFamily="2" charset="2"/>
              </a:rPr>
              <a:t>wg położenia (takie same ułożenie)</a:t>
            </a:r>
          </a:p>
          <a:p>
            <a:pPr lvl="1"/>
            <a:r>
              <a:rPr lang="pl-PL" altLang="pl-PL" dirty="0" smtClean="0">
                <a:sym typeface="Wingdings" pitchFamily="2" charset="2"/>
              </a:rPr>
              <a:t>wg kategorii (te same etykiety wierszy i kolumn)</a:t>
            </a:r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0"/>
            <a:r>
              <a:rPr lang="pl-PL" altLang="pl-PL" smtClean="0"/>
              <a:t>Konsolidacja danych</a:t>
            </a:r>
          </a:p>
        </p:txBody>
      </p:sp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2301" y="1092994"/>
            <a:ext cx="3093244" cy="209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9" name="Obraz 1" descr="Wycinek ekra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782" y="1707356"/>
            <a:ext cx="2178844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Program szkolenia</a:t>
            </a:r>
            <a:endParaRPr lang="en-US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457200" y="1232570"/>
            <a:ext cx="1020039" cy="279757"/>
          </a:xfrm>
        </p:spPr>
        <p:txBody>
          <a:bodyPr/>
          <a:lstStyle/>
          <a:p>
            <a:r>
              <a:rPr lang="pl-PL" dirty="0" smtClean="0"/>
              <a:t>Dzień 2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0"/>
          </p:nvPr>
        </p:nvSpPr>
        <p:spPr>
          <a:xfrm>
            <a:off x="1581528" y="1240425"/>
            <a:ext cx="7105272" cy="279757"/>
          </a:xfrm>
        </p:spPr>
        <p:txBody>
          <a:bodyPr/>
          <a:lstStyle/>
          <a:p>
            <a:r>
              <a:rPr lang="pl-PL" dirty="0"/>
              <a:t>MS ACCESS – SYSTEM ZARZĄDZANIE RELACYJNYMI BAZAMI DANYCH</a:t>
            </a:r>
            <a:endParaRPr lang="en-US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0"/>
          </p:nvPr>
        </p:nvSpPr>
        <p:spPr>
          <a:xfrm>
            <a:off x="1581528" y="1611501"/>
            <a:ext cx="7105272" cy="279757"/>
          </a:xfrm>
        </p:spPr>
        <p:txBody>
          <a:bodyPr/>
          <a:lstStyle/>
          <a:p>
            <a:r>
              <a:rPr lang="pl-PL" b="0" dirty="0" smtClean="0"/>
              <a:t>Podstawy projektowania baz danych</a:t>
            </a:r>
            <a:endParaRPr lang="pl-PL" b="0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1"/>
          </p:nvPr>
        </p:nvSpPr>
        <p:spPr>
          <a:xfrm>
            <a:off x="1581528" y="1966868"/>
            <a:ext cx="7105272" cy="295466"/>
          </a:xfrm>
        </p:spPr>
        <p:txBody>
          <a:bodyPr/>
          <a:lstStyle/>
          <a:p>
            <a:r>
              <a:rPr lang="pl-PL" b="0" dirty="0" smtClean="0"/>
              <a:t>Relacyjne bazy danych – podstawy</a:t>
            </a:r>
            <a:endParaRPr lang="pl-PL" b="0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32"/>
          </p:nvPr>
        </p:nvSpPr>
        <p:spPr>
          <a:xfrm>
            <a:off x="1581528" y="2353653"/>
            <a:ext cx="7105272" cy="279757"/>
          </a:xfrm>
        </p:spPr>
        <p:txBody>
          <a:bodyPr/>
          <a:lstStyle/>
          <a:p>
            <a:r>
              <a:rPr lang="pl-PL" b="0" dirty="0"/>
              <a:t>Tworzenie struktur bazy danych w </a:t>
            </a:r>
            <a:r>
              <a:rPr lang="pl-PL" b="0" dirty="0" smtClean="0"/>
              <a:t>Access</a:t>
            </a:r>
            <a:endParaRPr lang="pl-PL" b="0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quarter" idx="33"/>
          </p:nvPr>
        </p:nvSpPr>
        <p:spPr>
          <a:xfrm>
            <a:off x="1581528" y="2724729"/>
            <a:ext cx="7105272" cy="279757"/>
          </a:xfrm>
        </p:spPr>
        <p:txBody>
          <a:bodyPr/>
          <a:lstStyle/>
          <a:p>
            <a:r>
              <a:rPr lang="pl-PL" b="0" dirty="0"/>
              <a:t>Analiza danych w relacyjnej bazie </a:t>
            </a:r>
            <a:r>
              <a:rPr lang="pl-PL" b="0" dirty="0" smtClean="0"/>
              <a:t>danych</a:t>
            </a:r>
            <a:endParaRPr lang="pl-PL" b="0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34"/>
          </p:nvPr>
        </p:nvSpPr>
        <p:spPr>
          <a:xfrm>
            <a:off x="1581528" y="3095805"/>
            <a:ext cx="7105272" cy="279757"/>
          </a:xfrm>
        </p:spPr>
        <p:txBody>
          <a:bodyPr/>
          <a:lstStyle/>
          <a:p>
            <a:r>
              <a:rPr lang="pl-PL" b="0" dirty="0"/>
              <a:t>Wprowadzenie do języka </a:t>
            </a:r>
            <a:r>
              <a:rPr lang="pl-PL" b="0" dirty="0" smtClean="0"/>
              <a:t>SQL</a:t>
            </a:r>
            <a:endParaRPr lang="pl-PL" b="0" dirty="0"/>
          </a:p>
        </p:txBody>
      </p:sp>
      <p:sp>
        <p:nvSpPr>
          <p:cNvPr id="10" name="Symbol zastępczy tekstu 9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37"/>
          </p:nvPr>
        </p:nvSpPr>
        <p:spPr>
          <a:xfrm>
            <a:off x="457200" y="1603646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38"/>
          </p:nvPr>
        </p:nvSpPr>
        <p:spPr>
          <a:xfrm>
            <a:off x="457200" y="1971273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ymbol zastępczy tekstu 14"/>
          <p:cNvSpPr>
            <a:spLocks noGrp="1"/>
          </p:cNvSpPr>
          <p:nvPr>
            <p:ph type="body" sz="quarter" idx="40"/>
          </p:nvPr>
        </p:nvSpPr>
        <p:spPr>
          <a:xfrm>
            <a:off x="457199" y="2718927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ymbol zastępczy tekstu 1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Symbol zastępczy tekstu 1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ymbol zastępczy tekstu 17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51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Program szkolenia</a:t>
            </a:r>
            <a:endParaRPr lang="en-US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457200" y="1232570"/>
            <a:ext cx="1020039" cy="279757"/>
          </a:xfrm>
        </p:spPr>
        <p:txBody>
          <a:bodyPr/>
          <a:lstStyle/>
          <a:p>
            <a:r>
              <a:rPr lang="pl-PL" dirty="0" smtClean="0"/>
              <a:t>Dzień 1</a:t>
            </a:r>
            <a:endParaRPr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0"/>
          </p:nvPr>
        </p:nvSpPr>
        <p:spPr>
          <a:xfrm>
            <a:off x="1581528" y="1240425"/>
            <a:ext cx="7105272" cy="279757"/>
          </a:xfrm>
        </p:spPr>
        <p:txBody>
          <a:bodyPr/>
          <a:lstStyle/>
          <a:p>
            <a:r>
              <a:rPr lang="pl-PL" dirty="0"/>
              <a:t>MS EXCEL W ANALIZIE DANYCH</a:t>
            </a:r>
            <a:endParaRPr lang="en-US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0"/>
          </p:nvPr>
        </p:nvSpPr>
        <p:spPr>
          <a:xfrm>
            <a:off x="1581528" y="1611501"/>
            <a:ext cx="7105272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1"/>
          </p:nvPr>
        </p:nvSpPr>
        <p:spPr>
          <a:xfrm>
            <a:off x="1581528" y="1982577"/>
            <a:ext cx="7105272" cy="279757"/>
          </a:xfrm>
        </p:spPr>
        <p:txBody>
          <a:bodyPr/>
          <a:lstStyle/>
          <a:p>
            <a:r>
              <a:rPr lang="pl-PL" dirty="0"/>
              <a:t>MS ACCESS – SYSTEM ZARZĄDZANIE RELACYJNYMI BAZAMI </a:t>
            </a:r>
            <a:r>
              <a:rPr lang="pl-PL" dirty="0" smtClean="0"/>
              <a:t>DANYCH</a:t>
            </a:r>
            <a:endParaRPr lang="en-US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32"/>
          </p:nvPr>
        </p:nvSpPr>
        <p:spPr>
          <a:xfrm>
            <a:off x="1581528" y="2353653"/>
            <a:ext cx="7105272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quarter" idx="33"/>
          </p:nvPr>
        </p:nvSpPr>
        <p:spPr>
          <a:xfrm>
            <a:off x="1581528" y="2724729"/>
            <a:ext cx="7105272" cy="279757"/>
          </a:xfrm>
        </p:spPr>
        <p:txBody>
          <a:bodyPr/>
          <a:lstStyle/>
          <a:p>
            <a:r>
              <a:rPr lang="pl-PL" dirty="0"/>
              <a:t>MS SQL SERVER i JEGO </a:t>
            </a:r>
            <a:r>
              <a:rPr lang="pl-PL" dirty="0" smtClean="0"/>
              <a:t>NARZĘDZIA</a:t>
            </a:r>
            <a:endParaRPr lang="en-US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34"/>
          </p:nvPr>
        </p:nvSpPr>
        <p:spPr>
          <a:xfrm>
            <a:off x="1581528" y="3095805"/>
            <a:ext cx="7105272" cy="279757"/>
          </a:xfrm>
        </p:spPr>
        <p:txBody>
          <a:bodyPr/>
          <a:lstStyle/>
          <a:p>
            <a:r>
              <a:rPr lang="en-US" dirty="0"/>
              <a:t>WIZUALIZACJA </a:t>
            </a:r>
            <a:r>
              <a:rPr lang="en-US" dirty="0" smtClean="0"/>
              <a:t>DANYCH</a:t>
            </a:r>
            <a:endParaRPr lang="en-US" dirty="0"/>
          </a:p>
        </p:txBody>
      </p:sp>
      <p:sp>
        <p:nvSpPr>
          <p:cNvPr id="10" name="Symbol zastępczy tekstu 9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37"/>
          </p:nvPr>
        </p:nvSpPr>
        <p:spPr>
          <a:xfrm>
            <a:off x="457200" y="1603646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38"/>
          </p:nvPr>
        </p:nvSpPr>
        <p:spPr>
          <a:xfrm>
            <a:off x="457200" y="1971273"/>
            <a:ext cx="1020039" cy="279757"/>
          </a:xfrm>
        </p:spPr>
        <p:txBody>
          <a:bodyPr/>
          <a:lstStyle/>
          <a:p>
            <a:r>
              <a:rPr lang="pl-PL" dirty="0"/>
              <a:t>Dzień </a:t>
            </a:r>
            <a:r>
              <a:rPr lang="pl-PL" dirty="0" smtClean="0"/>
              <a:t>2</a:t>
            </a:r>
            <a:endParaRPr lang="en-US" dirty="0"/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ymbol zastępczy tekstu 14"/>
          <p:cNvSpPr>
            <a:spLocks noGrp="1"/>
          </p:cNvSpPr>
          <p:nvPr>
            <p:ph type="body" sz="quarter" idx="40"/>
          </p:nvPr>
        </p:nvSpPr>
        <p:spPr>
          <a:xfrm>
            <a:off x="457199" y="2718927"/>
            <a:ext cx="1020039" cy="279757"/>
          </a:xfrm>
        </p:spPr>
        <p:txBody>
          <a:bodyPr/>
          <a:lstStyle/>
          <a:p>
            <a:r>
              <a:rPr lang="pl-PL" dirty="0"/>
              <a:t>Dzień </a:t>
            </a:r>
            <a:r>
              <a:rPr lang="pl-PL" dirty="0" smtClean="0"/>
              <a:t>3</a:t>
            </a:r>
            <a:endParaRPr lang="en-US" dirty="0"/>
          </a:p>
        </p:txBody>
      </p:sp>
      <p:sp>
        <p:nvSpPr>
          <p:cNvPr id="16" name="Symbol zastępczy tekstu 1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Symbol zastępczy tekstu 1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ymbol zastępczy tekstu 17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47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Prostokąt 4"/>
          <p:cNvSpPr>
            <a:spLocks noChangeArrowheads="1"/>
          </p:cNvSpPr>
          <p:nvPr/>
        </p:nvSpPr>
        <p:spPr bwMode="auto">
          <a:xfrm>
            <a:off x="7429500" y="910828"/>
            <a:ext cx="1714500" cy="3385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pl-PL" altLang="pl-PL"/>
          </a:p>
        </p:txBody>
      </p:sp>
      <p:sp>
        <p:nvSpPr>
          <p:cNvPr id="14339" name="Prostokąt 5"/>
          <p:cNvSpPr>
            <a:spLocks noChangeArrowheads="1"/>
          </p:cNvSpPr>
          <p:nvPr/>
        </p:nvSpPr>
        <p:spPr bwMode="auto">
          <a:xfrm>
            <a:off x="8501064" y="1071563"/>
            <a:ext cx="642937" cy="338554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pl-PL" altLang="pl-PL"/>
          </a:p>
        </p:txBody>
      </p:sp>
      <p:pic>
        <p:nvPicPr>
          <p:cNvPr id="14340" name="Picture 2" descr="Wydajna struktura bazy danych wymaga wykonania badań i sporządzenia planu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" t="629" r="1225" b="952"/>
          <a:stretch>
            <a:fillRect/>
          </a:stretch>
        </p:blipFill>
        <p:spPr bwMode="auto">
          <a:xfrm>
            <a:off x="3585311" y="3418771"/>
            <a:ext cx="2071687" cy="1539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Symbol zastępczy zawartości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b="1" kern="0" dirty="0"/>
              <a:t>baza danych MS </a:t>
            </a:r>
            <a:r>
              <a:rPr lang="pl-PL" b="1" kern="0" dirty="0" smtClean="0"/>
              <a:t>Access</a:t>
            </a:r>
            <a:r>
              <a:rPr lang="pl-PL" kern="0" dirty="0" smtClean="0"/>
              <a:t>:</a:t>
            </a:r>
          </a:p>
          <a:p>
            <a:pPr lvl="1"/>
            <a:r>
              <a:rPr lang="pl-PL" kern="0" dirty="0" smtClean="0"/>
              <a:t>Kolekcja </a:t>
            </a:r>
            <a:r>
              <a:rPr lang="pl-PL" kern="0" dirty="0"/>
              <a:t>danych i obiektów (takich jak tabele, kwerendy i formularze)</a:t>
            </a:r>
          </a:p>
          <a:p>
            <a:endParaRPr lang="pl-PL" altLang="pl-PL" dirty="0" smtClean="0"/>
          </a:p>
          <a:p>
            <a:r>
              <a:rPr lang="pl-PL" altLang="pl-PL" dirty="0" smtClean="0"/>
              <a:t>zapewnia pełną kontrolę nad danymi</a:t>
            </a:r>
          </a:p>
          <a:p>
            <a:r>
              <a:rPr lang="pl-PL" altLang="pl-PL" dirty="0" smtClean="0"/>
              <a:t>umożliwia szybkie</a:t>
            </a:r>
          </a:p>
          <a:p>
            <a:pPr lvl="1"/>
            <a:r>
              <a:rPr lang="pl-PL" altLang="pl-PL" dirty="0" smtClean="0"/>
              <a:t>pobieranie, sortowanie, analizowanie, sumowanie, raportowanie wyników </a:t>
            </a:r>
          </a:p>
          <a:p>
            <a:r>
              <a:rPr lang="pl-PL" altLang="pl-PL" dirty="0" smtClean="0"/>
              <a:t>łączy dane z różnych plików</a:t>
            </a:r>
          </a:p>
          <a:p>
            <a:r>
              <a:rPr lang="pl-PL" altLang="pl-PL" dirty="0" smtClean="0"/>
              <a:t>eliminuje potrzebę dwukrotnego wprowadzania tych samych informacji</a:t>
            </a:r>
          </a:p>
        </p:txBody>
      </p:sp>
      <p:sp>
        <p:nvSpPr>
          <p:cNvPr id="14341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Baza danych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Specyfikacja bazy danych programu Microsoft Access</a:t>
            </a:r>
            <a:endParaRPr lang="pl-PL" altLang="pl-PL" dirty="0" smtClean="0"/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26454875"/>
              </p:ext>
            </p:extLst>
          </p:nvPr>
        </p:nvGraphicFramePr>
        <p:xfrm>
          <a:off x="457200" y="1285875"/>
          <a:ext cx="8229600" cy="2389652"/>
        </p:xfrm>
        <a:graphic>
          <a:graphicData uri="http://schemas.openxmlformats.org/drawingml/2006/table">
            <a:tbl>
              <a:tblPr/>
              <a:tblGrid>
                <a:gridCol w="5362310"/>
                <a:gridCol w="2867290"/>
              </a:tblGrid>
              <a:tr h="251442"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effectLst/>
                        </a:rPr>
                        <a:t>Atrybut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effectLst/>
                        </a:rPr>
                        <a:t>Maksimum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</a:tr>
              <a:tr h="434322">
                <a:tc>
                  <a:txBody>
                    <a:bodyPr/>
                    <a:lstStyle/>
                    <a:p>
                      <a:r>
                        <a:rPr lang="pl-PL" sz="1200" dirty="0"/>
                        <a:t>Rozmiar pliku bazy </a:t>
                      </a:r>
                      <a:r>
                        <a:rPr lang="pl-PL" sz="1200" dirty="0" smtClean="0"/>
                        <a:t>danych</a:t>
                      </a:r>
                      <a:br>
                        <a:rPr lang="pl-PL" sz="1200" dirty="0" smtClean="0"/>
                      </a:br>
                      <a:r>
                        <a:rPr lang="pl-PL" sz="1200" dirty="0" smtClean="0"/>
                        <a:t>Danymi </a:t>
                      </a:r>
                      <a:r>
                        <a:rPr lang="pl-PL" sz="1200" dirty="0"/>
                        <a:t>zarządza aparat bazy danych Microsoft </a:t>
                      </a:r>
                      <a:r>
                        <a:rPr lang="pl-PL" sz="1200" dirty="0" smtClean="0"/>
                        <a:t>Jet</a:t>
                      </a:r>
                      <a:endParaRPr lang="pl-PL" sz="1200" dirty="0"/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2 </a:t>
                      </a:r>
                      <a:r>
                        <a:rPr lang="pl-PL" sz="1200" dirty="0" smtClean="0"/>
                        <a:t>GB </a:t>
                      </a:r>
                      <a:r>
                        <a:rPr lang="pl-PL" sz="1200" dirty="0"/>
                        <a:t>minus </a:t>
                      </a:r>
                      <a:r>
                        <a:rPr lang="pl-PL" sz="1200" dirty="0" smtClean="0"/>
                        <a:t>przestrzeń</a:t>
                      </a:r>
                      <a:br>
                        <a:rPr lang="pl-PL" sz="1200" dirty="0" smtClean="0"/>
                      </a:br>
                      <a:r>
                        <a:rPr lang="pl-PL" sz="1200" dirty="0" smtClean="0"/>
                        <a:t>na </a:t>
                      </a:r>
                      <a:r>
                        <a:rPr lang="pl-PL" sz="1200" dirty="0"/>
                        <a:t>obiekty </a:t>
                      </a:r>
                      <a:r>
                        <a:rPr lang="pl-PL" sz="1200" dirty="0" smtClean="0"/>
                        <a:t>systemowe</a:t>
                      </a:r>
                      <a:endParaRPr lang="pl-PL" sz="1200" dirty="0"/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42">
                <a:tc>
                  <a:txBody>
                    <a:bodyPr/>
                    <a:lstStyle/>
                    <a:p>
                      <a:r>
                        <a:rPr lang="pl-PL" sz="1200" dirty="0"/>
                        <a:t>Liczba obiektów w bazie danych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32 768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678">
                <a:tc>
                  <a:txBody>
                    <a:bodyPr/>
                    <a:lstStyle/>
                    <a:p>
                      <a:r>
                        <a:rPr lang="pl-PL" sz="1200" dirty="0"/>
                        <a:t>Moduły (w tym formularze i raporty z właściwością </a:t>
                      </a:r>
                      <a:r>
                        <a:rPr lang="pl-PL" sz="1200" b="1" dirty="0" err="1"/>
                        <a:t>HasModule</a:t>
                      </a:r>
                      <a:r>
                        <a:rPr lang="pl-PL" sz="1200" dirty="0"/>
                        <a:t> ustawioną na wartość </a:t>
                      </a:r>
                      <a:r>
                        <a:rPr lang="pl-PL" sz="1200" b="1" dirty="0"/>
                        <a:t>Prawda</a:t>
                      </a:r>
                      <a:r>
                        <a:rPr lang="pl-PL" sz="1200" dirty="0"/>
                        <a:t>)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1 000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42">
                <a:tc>
                  <a:txBody>
                    <a:bodyPr/>
                    <a:lstStyle/>
                    <a:p>
                      <a:r>
                        <a:rPr lang="pl-PL" sz="1200" dirty="0"/>
                        <a:t>Liczba znaków w nazwie obiektu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64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42">
                <a:tc>
                  <a:txBody>
                    <a:bodyPr/>
                    <a:lstStyle/>
                    <a:p>
                      <a:r>
                        <a:rPr lang="pl-PL" sz="1200" dirty="0"/>
                        <a:t>Liczba znaków w haśle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/>
                        <a:t>14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42">
                <a:tc>
                  <a:txBody>
                    <a:bodyPr/>
                    <a:lstStyle/>
                    <a:p>
                      <a:r>
                        <a:rPr lang="pl-PL" sz="1200" dirty="0"/>
                        <a:t>Liczba znaków w nazwie użytkownika lub nazwie grupy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/>
                        <a:t>20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42">
                <a:tc>
                  <a:txBody>
                    <a:bodyPr/>
                    <a:lstStyle/>
                    <a:p>
                      <a:r>
                        <a:rPr lang="pl-PL" sz="1200" dirty="0"/>
                        <a:t>Liczba użytkowników współbieżnych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255</a:t>
                      </a:r>
                    </a:p>
                  </a:txBody>
                  <a:tcPr marL="91439" marR="91439" marT="34281" marB="3428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681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6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Model stworzony w 1970 roku przez dr E.F. </a:t>
            </a:r>
            <a:r>
              <a:rPr lang="pl-PL" altLang="pl-PL" dirty="0" err="1" smtClean="0"/>
              <a:t>Codda</a:t>
            </a:r>
            <a:endParaRPr lang="pl-PL" altLang="pl-PL" dirty="0" smtClean="0"/>
          </a:p>
          <a:p>
            <a:r>
              <a:rPr lang="pl-PL" altLang="pl-PL" dirty="0" smtClean="0"/>
              <a:t>Cel: uniezależnienie funkcjonowania interfejsów od zmian w modelu danych</a:t>
            </a:r>
          </a:p>
          <a:p>
            <a:r>
              <a:rPr lang="pl-PL" altLang="pl-PL" dirty="0" smtClean="0"/>
              <a:t>wspólne elementy RDBMS:</a:t>
            </a:r>
          </a:p>
          <a:p>
            <a:pPr lvl="1"/>
            <a:r>
              <a:rPr lang="pl-PL" altLang="pl-PL" b="1" dirty="0" smtClean="0"/>
              <a:t>Klucze</a:t>
            </a:r>
            <a:r>
              <a:rPr lang="pl-PL" altLang="pl-PL" dirty="0" smtClean="0"/>
              <a:t> – łączenie wierszy w dwóch różnych tabelach, między którymi zachodziła </a:t>
            </a:r>
            <a:r>
              <a:rPr lang="pl-PL" altLang="pl-PL" b="1" dirty="0" smtClean="0"/>
              <a:t>relacja</a:t>
            </a:r>
            <a:r>
              <a:rPr lang="pl-PL" altLang="pl-PL" dirty="0" smtClean="0"/>
              <a:t>, a także używają tych pól w </a:t>
            </a:r>
            <a:r>
              <a:rPr lang="pl-PL" altLang="pl-PL" b="1" dirty="0" smtClean="0"/>
              <a:t>sprzężeniu</a:t>
            </a:r>
            <a:r>
              <a:rPr lang="pl-PL" altLang="pl-PL" dirty="0" smtClean="0"/>
              <a:t>.</a:t>
            </a:r>
          </a:p>
        </p:txBody>
      </p:sp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altLang="pl-PL" smtClean="0"/>
              <a:t>Relacyjne systemy zarządzania bazami danych</a:t>
            </a:r>
            <a:br>
              <a:rPr lang="pl-PL" altLang="pl-PL" smtClean="0"/>
            </a:br>
            <a:r>
              <a:rPr lang="pl-PL" altLang="pl-PL" smtClean="0"/>
              <a:t>(RDBMS)</a:t>
            </a:r>
          </a:p>
        </p:txBody>
      </p:sp>
    </p:spTree>
    <p:extLst>
      <p:ext uri="{BB962C8B-B14F-4D97-AF65-F5344CB8AC3E}">
        <p14:creationId xmlns:p14="http://schemas.microsoft.com/office/powerpoint/2010/main" val="283553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Symbol zastępczy zawartości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Wydajność</a:t>
            </a:r>
          </a:p>
          <a:p>
            <a:pPr lvl="1"/>
            <a:r>
              <a:rPr lang="pl-PL" altLang="pl-PL" dirty="0"/>
              <a:t>n</a:t>
            </a:r>
            <a:r>
              <a:rPr lang="pl-PL" altLang="pl-PL" dirty="0" smtClean="0"/>
              <a:t>ie trzeba przechowywać zbędnych informacji, w każdym rekordzie</a:t>
            </a:r>
          </a:p>
          <a:p>
            <a:r>
              <a:rPr lang="pl-PL" altLang="pl-PL" dirty="0" smtClean="0"/>
              <a:t>Kontrola/Aktualizowanie/Usuwanie i rozszerzanie danych</a:t>
            </a:r>
          </a:p>
          <a:p>
            <a:pPr lvl="1"/>
            <a:r>
              <a:rPr lang="pl-PL" altLang="pl-PL" dirty="0" smtClean="0"/>
              <a:t>jest łatwiejsze</a:t>
            </a:r>
          </a:p>
          <a:p>
            <a:r>
              <a:rPr lang="pl-PL" altLang="pl-PL" dirty="0" smtClean="0"/>
              <a:t>Dokładność</a:t>
            </a:r>
          </a:p>
          <a:p>
            <a:pPr lvl="1"/>
            <a:r>
              <a:rPr lang="pl-PL" altLang="pl-PL" dirty="0" smtClean="0"/>
              <a:t>dzięki uniknięciu powtórzeń ogranicza się ryzyko wystąpienia błędów</a:t>
            </a:r>
          </a:p>
          <a:p>
            <a:r>
              <a:rPr lang="pl-PL" altLang="pl-PL" dirty="0" smtClean="0"/>
              <a:t>Integralność danych</a:t>
            </a:r>
          </a:p>
          <a:p>
            <a:pPr lvl="1"/>
            <a:r>
              <a:rPr lang="pl-PL" altLang="pl-PL" dirty="0"/>
              <a:t>d</a:t>
            </a:r>
            <a:r>
              <a:rPr lang="pl-PL" altLang="pl-PL" dirty="0" smtClean="0"/>
              <a:t>odawanie lub usuwanie pól albo rekordów nie ma wpływu na	strukturę </a:t>
            </a:r>
            <a:r>
              <a:rPr lang="pl-PL" altLang="pl-PL" dirty="0" smtClean="0"/>
              <a:t>danych</a:t>
            </a:r>
          </a:p>
          <a:p>
            <a:r>
              <a:rPr lang="pl-PL" altLang="pl-PL" dirty="0" smtClean="0"/>
              <a:t>Możliwość </a:t>
            </a:r>
            <a:r>
              <a:rPr lang="pl-PL" altLang="pl-PL" dirty="0"/>
              <a:t>rozwoju bazy </a:t>
            </a:r>
            <a:r>
              <a:rPr lang="pl-PL" altLang="pl-PL" dirty="0" smtClean="0"/>
              <a:t>danych</a:t>
            </a:r>
            <a:endParaRPr lang="pl-PL" altLang="pl-PL" dirty="0"/>
          </a:p>
          <a:p>
            <a:pPr lvl="1"/>
            <a:r>
              <a:rPr lang="pl-PL" altLang="pl-PL" dirty="0" smtClean="0"/>
              <a:t>Zmiany </a:t>
            </a:r>
            <a:r>
              <a:rPr lang="pl-PL" altLang="pl-PL" dirty="0"/>
              <a:t>w schemacie bazy danych – łatwe we </a:t>
            </a:r>
            <a:r>
              <a:rPr lang="pl-PL" altLang="pl-PL" dirty="0" smtClean="0"/>
              <a:t>wdrożeniu</a:t>
            </a:r>
          </a:p>
          <a:p>
            <a:r>
              <a:rPr lang="pl-PL" altLang="pl-PL" dirty="0" smtClean="0"/>
              <a:t>Okno Relacje – dokumentem</a:t>
            </a:r>
          </a:p>
        </p:txBody>
      </p:sp>
      <p:sp>
        <p:nvSpPr>
          <p:cNvPr id="31746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Relacyjne bazy danych</a:t>
            </a:r>
            <a:endParaRPr lang="pl-PL" altLang="pl-P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ymbol zastępczy zawartości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Tabele – dane w układzie wierszy i kolumn</a:t>
            </a:r>
          </a:p>
          <a:p>
            <a:pPr lvl="1"/>
            <a:r>
              <a:rPr lang="pl-PL" altLang="pl-PL" dirty="0"/>
              <a:t>b</a:t>
            </a:r>
            <a:r>
              <a:rPr lang="pl-PL" altLang="pl-PL" dirty="0" smtClean="0"/>
              <a:t>aza danych zawiera co najmniej jedną tabelę</a:t>
            </a:r>
          </a:p>
          <a:p>
            <a:r>
              <a:rPr lang="pl-PL" altLang="pl-PL" dirty="0"/>
              <a:t>Kwerendy – pobieranie </a:t>
            </a:r>
            <a:r>
              <a:rPr lang="pl-PL" altLang="pl-PL" dirty="0" smtClean="0"/>
              <a:t>i przetwarzanie danych</a:t>
            </a:r>
          </a:p>
          <a:p>
            <a:pPr lvl="1"/>
            <a:r>
              <a:rPr lang="pl-PL" altLang="pl-PL" dirty="0"/>
              <a:t>ł</a:t>
            </a:r>
            <a:r>
              <a:rPr lang="pl-PL" altLang="pl-PL" dirty="0" smtClean="0"/>
              <a:t>ączenie danych z różnych tabel, aktualizowanie danych i wykonywanie obliczeń na danych</a:t>
            </a:r>
          </a:p>
          <a:p>
            <a:r>
              <a:rPr lang="pl-PL" altLang="pl-PL" dirty="0"/>
              <a:t>Formularze – kontrola </a:t>
            </a:r>
            <a:r>
              <a:rPr lang="pl-PL" altLang="pl-PL" dirty="0" smtClean="0"/>
              <a:t>wprowadzania danych i widoki danych</a:t>
            </a:r>
          </a:p>
          <a:p>
            <a:pPr lvl="1"/>
            <a:r>
              <a:rPr lang="pl-PL" altLang="pl-PL" dirty="0" smtClean="0"/>
              <a:t>ułatwiają pracę z danymi</a:t>
            </a:r>
          </a:p>
          <a:p>
            <a:r>
              <a:rPr lang="pl-PL" altLang="pl-PL" dirty="0"/>
              <a:t>Raporty – podsumowanie </a:t>
            </a:r>
            <a:r>
              <a:rPr lang="pl-PL" altLang="pl-PL" dirty="0" smtClean="0"/>
              <a:t>danych, wydruk</a:t>
            </a:r>
          </a:p>
          <a:p>
            <a:pPr lvl="1"/>
            <a:r>
              <a:rPr lang="pl-PL" altLang="pl-PL" dirty="0" smtClean="0"/>
              <a:t>wersja papierowa danych z bazy</a:t>
            </a:r>
          </a:p>
        </p:txBody>
      </p:sp>
      <p:sp>
        <p:nvSpPr>
          <p:cNvPr id="1741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Struktura bazy danych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6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dirty="0" smtClean="0"/>
              <a:t>Pierwsza postać </a:t>
            </a:r>
            <a:r>
              <a:rPr lang="pl-PL" altLang="pl-PL" dirty="0" smtClean="0"/>
              <a:t>normalna (</a:t>
            </a:r>
            <a:r>
              <a:rPr lang="pl-PL" altLang="pl-PL" b="1" dirty="0" smtClean="0"/>
              <a:t>1NF</a:t>
            </a:r>
            <a:r>
              <a:rPr lang="pl-PL" altLang="pl-PL" dirty="0" smtClean="0"/>
              <a:t>):</a:t>
            </a:r>
            <a:endParaRPr lang="pl-PL" altLang="pl-PL" dirty="0" smtClean="0"/>
          </a:p>
          <a:p>
            <a:pPr lvl="1"/>
            <a:r>
              <a:rPr lang="pl-PL" altLang="pl-PL" dirty="0" smtClean="0"/>
              <a:t>wartości atomowe w kolumnach tabeli.</a:t>
            </a:r>
            <a:br>
              <a:rPr lang="pl-PL" altLang="pl-PL" dirty="0" smtClean="0"/>
            </a:br>
            <a:r>
              <a:rPr lang="pl-PL" altLang="pl-PL" dirty="0" smtClean="0"/>
              <a:t>Każde pole może zawierać tylko jedną wartość,</a:t>
            </a:r>
            <a:br>
              <a:rPr lang="pl-PL" altLang="pl-PL" dirty="0" smtClean="0"/>
            </a:br>
            <a:r>
              <a:rPr lang="pl-PL" altLang="pl-PL" dirty="0" smtClean="0"/>
              <a:t>a nie listę wartości.</a:t>
            </a:r>
          </a:p>
          <a:p>
            <a:r>
              <a:rPr lang="pl-PL" altLang="pl-PL" dirty="0" smtClean="0"/>
              <a:t>Druga postać </a:t>
            </a:r>
            <a:r>
              <a:rPr lang="pl-PL" altLang="pl-PL" dirty="0"/>
              <a:t>normalna </a:t>
            </a:r>
            <a:r>
              <a:rPr lang="pl-PL" altLang="pl-PL" dirty="0" smtClean="0"/>
              <a:t>(</a:t>
            </a:r>
            <a:r>
              <a:rPr lang="pl-PL" altLang="pl-PL" b="1" dirty="0" smtClean="0"/>
              <a:t>2NF</a:t>
            </a:r>
            <a:r>
              <a:rPr lang="pl-PL" altLang="pl-PL" dirty="0"/>
              <a:t>):</a:t>
            </a:r>
            <a:endParaRPr lang="pl-PL" altLang="pl-PL" dirty="0" smtClean="0"/>
          </a:p>
          <a:p>
            <a:pPr lvl="1"/>
            <a:r>
              <a:rPr lang="pl-PL" altLang="pl-PL" dirty="0" smtClean="0"/>
              <a:t>pola danych są w pełni zależne od całego klucza głównego.</a:t>
            </a:r>
          </a:p>
          <a:p>
            <a:r>
              <a:rPr lang="pl-PL" altLang="pl-PL" dirty="0" smtClean="0"/>
              <a:t>Trzecia postać </a:t>
            </a:r>
            <a:r>
              <a:rPr lang="pl-PL" altLang="pl-PL" dirty="0"/>
              <a:t>normalna </a:t>
            </a:r>
            <a:r>
              <a:rPr lang="pl-PL" altLang="pl-PL" dirty="0" smtClean="0"/>
              <a:t>(</a:t>
            </a:r>
            <a:r>
              <a:rPr lang="pl-PL" altLang="pl-PL" b="1" dirty="0" smtClean="0"/>
              <a:t>3NF</a:t>
            </a:r>
            <a:r>
              <a:rPr lang="pl-PL" altLang="pl-PL" dirty="0"/>
              <a:t>):</a:t>
            </a:r>
            <a:endParaRPr lang="pl-PL" altLang="pl-PL" dirty="0" smtClean="0"/>
          </a:p>
          <a:p>
            <a:pPr lvl="1"/>
            <a:r>
              <a:rPr lang="pl-PL" altLang="pl-PL" dirty="0" smtClean="0"/>
              <a:t>wszystkie pola, nie będące polami klucza głównego, są wzajemnie </a:t>
            </a:r>
            <a:r>
              <a:rPr lang="pl-PL" altLang="pl-PL" dirty="0" smtClean="0"/>
              <a:t>niezależne</a:t>
            </a:r>
            <a:endParaRPr lang="pl-PL" altLang="pl-PL" dirty="0" smtClean="0"/>
          </a:p>
        </p:txBody>
      </p:sp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Normalizacja danych</a:t>
            </a:r>
          </a:p>
        </p:txBody>
      </p:sp>
    </p:spTree>
    <p:extLst>
      <p:ext uri="{BB962C8B-B14F-4D97-AF65-F5344CB8AC3E}">
        <p14:creationId xmlns:p14="http://schemas.microsoft.com/office/powerpoint/2010/main" val="148653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6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tabela - odrębna jednostka lub proces</a:t>
            </a:r>
          </a:p>
          <a:p>
            <a:r>
              <a:rPr lang="pl-PL" altLang="pl-PL" smtClean="0"/>
              <a:t>teoria relacyjna:</a:t>
            </a:r>
          </a:p>
          <a:p>
            <a:pPr lvl="1"/>
            <a:r>
              <a:rPr lang="pl-PL" altLang="pl-PL" smtClean="0"/>
              <a:t>wszystkie dane w tabelach (zasada 1.)</a:t>
            </a:r>
          </a:p>
          <a:p>
            <a:pPr lvl="1"/>
            <a:r>
              <a:rPr lang="pl-PL" altLang="pl-PL" smtClean="0"/>
              <a:t>unikatowe wiersze i kolumny w tabeli (zasada 2.)</a:t>
            </a:r>
          </a:p>
          <a:p>
            <a:r>
              <a:rPr lang="pl-PL" altLang="pl-PL" smtClean="0"/>
              <a:t>zapewnienie unikalności – klucz główny</a:t>
            </a:r>
          </a:p>
          <a:p>
            <a:endParaRPr lang="pl-PL" altLang="pl-PL" smtClean="0"/>
          </a:p>
          <a:p>
            <a:r>
              <a:rPr lang="pl-PL" altLang="pl-PL" smtClean="0"/>
              <a:t>dane są przechowywane w różnych tabelach</a:t>
            </a:r>
          </a:p>
          <a:p>
            <a:r>
              <a:rPr lang="pl-PL" altLang="pl-PL" smtClean="0"/>
              <a:t>tabele są łączone dzięki relacjom</a:t>
            </a:r>
          </a:p>
          <a:p>
            <a:r>
              <a:rPr lang="pl-PL" altLang="pl-PL" smtClean="0"/>
              <a:t>dane nie powinny powtarzać się w więcej niż jednej tabeli</a:t>
            </a:r>
          </a:p>
          <a:p>
            <a:pPr lvl="1"/>
            <a:r>
              <a:rPr lang="pl-PL" altLang="pl-PL" smtClean="0"/>
              <a:t>nie dotyczy to pól, między którymi istnieją relacje</a:t>
            </a:r>
            <a:endParaRPr lang="pl-PL" altLang="pl-PL" dirty="0"/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Tabele</a:t>
            </a:r>
            <a:endParaRPr lang="pl-PL" altLang="pl-PL" dirty="0" smtClean="0"/>
          </a:p>
        </p:txBody>
      </p:sp>
    </p:spTree>
    <p:extLst>
      <p:ext uri="{BB962C8B-B14F-4D97-AF65-F5344CB8AC3E}">
        <p14:creationId xmlns:p14="http://schemas.microsoft.com/office/powerpoint/2010/main" val="97739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02" name="Group 34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168027864"/>
              </p:ext>
            </p:extLst>
          </p:nvPr>
        </p:nvGraphicFramePr>
        <p:xfrm>
          <a:off x="457200" y="985838"/>
          <a:ext cx="8235949" cy="2997110"/>
        </p:xfrm>
        <a:graphic>
          <a:graphicData uri="http://schemas.openxmlformats.org/drawingml/2006/table">
            <a:tbl>
              <a:tblPr/>
              <a:tblGrid>
                <a:gridCol w="2298109"/>
                <a:gridCol w="864177"/>
                <a:gridCol w="3413742"/>
                <a:gridCol w="1659921"/>
              </a:tblGrid>
              <a:tr h="360134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Produkty: Tabela</a:t>
                      </a:r>
                    </a:p>
                  </a:txBody>
                  <a:tcPr marL="91670" marR="91670" marT="34290" marB="34290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4921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Identyfikator pracownika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Nazwa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Dostawca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Adres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9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Stępień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Przedsiębiorstwo Handlowe AGAPOL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ul. Filomatów 68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9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Marczak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Przedsiębiorstwo Handlowe AGAPOL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ul. Filomatów 68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9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Kocoń 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Biuro Handlu Nieruchomościami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ul. Bystra 48 </a:t>
                      </a:r>
                    </a:p>
                  </a:txBody>
                  <a:tcPr marL="27710" marR="27710" marT="20731" marB="20731" anchor="ctr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18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dirty="0" smtClean="0"/>
              <a:t>Przykłady </a:t>
            </a:r>
            <a:r>
              <a:rPr lang="pl-PL" altLang="pl-PL" dirty="0"/>
              <a:t>tabel </a:t>
            </a:r>
            <a:r>
              <a:rPr lang="pl-PL" altLang="pl-PL" b="0" dirty="0"/>
              <a:t>— powielone informacje o dostawcach</a:t>
            </a:r>
            <a:endParaRPr lang="pl-PL" altLang="pl-PL" b="0" dirty="0" smtClean="0"/>
          </a:p>
        </p:txBody>
      </p:sp>
    </p:spTree>
    <p:extLst>
      <p:ext uri="{BB962C8B-B14F-4D97-AF65-F5344CB8AC3E}">
        <p14:creationId xmlns:p14="http://schemas.microsoft.com/office/powerpoint/2010/main" val="34619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Przykłady tabel</a:t>
            </a:r>
          </a:p>
        </p:txBody>
      </p:sp>
      <p:graphicFrame>
        <p:nvGraphicFramePr>
          <p:cNvPr id="6" name="Symbol zastępczy zawartości 3"/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2740771558"/>
              </p:ext>
            </p:extLst>
          </p:nvPr>
        </p:nvGraphicFramePr>
        <p:xfrm>
          <a:off x="424288" y="985838"/>
          <a:ext cx="4117976" cy="3600001"/>
        </p:xfrm>
        <a:graphic>
          <a:graphicData uri="http://schemas.openxmlformats.org/drawingml/2006/table">
            <a:tbl>
              <a:tblPr/>
              <a:tblGrid>
                <a:gridCol w="819565"/>
                <a:gridCol w="1680882"/>
                <a:gridCol w="941294"/>
                <a:gridCol w="676235"/>
              </a:tblGrid>
              <a:tr h="43902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Dostawcy: Tabela 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7902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Identyfikator dostawcy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Dostawca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Adres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Miasto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2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Przedsiębiorstwo Handlowe AGAPOL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ul. Filomatów 68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Lublin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2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Biuro Handlu Nieruchomościami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ul. Bystra 48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Gdańsk</a:t>
                      </a:r>
                    </a:p>
                  </a:txBody>
                  <a:tcPr marL="28730" marR="28730" marT="21431" marB="21431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244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Tabela 2</a:t>
                      </a: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</a:rPr>
                        <a:t>Wydajne</a:t>
                      </a: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— utworzono tabelę dostawców.</a:t>
                      </a:r>
                    </a:p>
                  </a:txBody>
                  <a:tcPr marL="28730" marR="28730" marT="21431" marB="2143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Symbol zastępczy zawartości 3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926432623"/>
              </p:ext>
            </p:extLst>
          </p:nvPr>
        </p:nvGraphicFramePr>
        <p:xfrm>
          <a:off x="4638908" y="985838"/>
          <a:ext cx="4054242" cy="3606638"/>
        </p:xfrm>
        <a:graphic>
          <a:graphicData uri="http://schemas.openxmlformats.org/drawingml/2006/table">
            <a:tbl>
              <a:tblPr/>
              <a:tblGrid>
                <a:gridCol w="1508683"/>
                <a:gridCol w="1011585"/>
                <a:gridCol w="1533974"/>
              </a:tblGrid>
              <a:tr h="450019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Pracownicy: Tabela</a:t>
                      </a:r>
                    </a:p>
                  </a:txBody>
                  <a:tcPr marL="92474" marR="92474" marT="34296" marB="34296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782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Identyfikator produktu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Nazwa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Identyfikator dostawcy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Stępień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4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Marczak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Kocoń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28898" marR="28898" marT="21435" marB="21435" anchor="ctr" horzOverflow="overflow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105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Tabela 3</a:t>
                      </a: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</a:rPr>
                        <a:t>Wydajne</a:t>
                      </a: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— tabela Pracownicy odnosi się do tabeli Dostawcy, ale nie zawiera informacji o dostawcach.</a:t>
                      </a:r>
                    </a:p>
                  </a:txBody>
                  <a:tcPr marL="28898" marR="28898" marT="21435" marB="2143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2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635069583"/>
              </p:ext>
            </p:extLst>
          </p:nvPr>
        </p:nvGraphicFramePr>
        <p:xfrm>
          <a:off x="457200" y="985838"/>
          <a:ext cx="8235949" cy="3599999"/>
        </p:xfrm>
        <a:graphic>
          <a:graphicData uri="http://schemas.openxmlformats.org/drawingml/2006/table">
            <a:tbl>
              <a:tblPr/>
              <a:tblGrid>
                <a:gridCol w="4652682"/>
                <a:gridCol w="3583267"/>
              </a:tblGrid>
              <a:tr h="238950"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effectLst/>
                        </a:rPr>
                        <a:t>Atrybut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effectLst/>
                        </a:rPr>
                        <a:t>Maksimum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nazwie tabeli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/>
                        <a:t>64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nazwie pola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/>
                        <a:t>64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pól </a:t>
                      </a:r>
                      <a:r>
                        <a:rPr lang="pl-PL" sz="1200" dirty="0"/>
                        <a:t>w tabeli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/>
                        <a:t>255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otwartych </a:t>
                      </a:r>
                      <a:r>
                        <a:rPr lang="pl-PL" sz="1200" dirty="0"/>
                        <a:t>tabel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2048 – tabele systemowe </a:t>
                      </a:r>
                      <a:r>
                        <a:rPr lang="pl-PL" sz="1200" dirty="0"/>
                        <a:t>Microsoft </a:t>
                      </a:r>
                      <a:r>
                        <a:rPr lang="pl-PL" sz="1200" dirty="0" smtClean="0"/>
                        <a:t>Access</a:t>
                      </a:r>
                      <a:endParaRPr lang="pl-PL" sz="1200" dirty="0"/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rozmiar </a:t>
                      </a:r>
                      <a:r>
                        <a:rPr lang="pl-PL" sz="1200" dirty="0"/>
                        <a:t>tabeli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 gigabajty minus </a:t>
                      </a:r>
                      <a:r>
                        <a:rPr lang="pl-PL" sz="1200" dirty="0" smtClean="0"/>
                        <a:t>obiekty </a:t>
                      </a:r>
                      <a:r>
                        <a:rPr lang="pl-PL" sz="1200" dirty="0"/>
                        <a:t>systemowe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polu tekstowym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255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160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polu Nota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65 </a:t>
                      </a:r>
                      <a:r>
                        <a:rPr lang="pl-PL" sz="1200" dirty="0" smtClean="0"/>
                        <a:t>535 (wprowadzane </a:t>
                      </a:r>
                      <a:r>
                        <a:rPr lang="pl-PL" sz="1200" dirty="0"/>
                        <a:t>przez interfejs </a:t>
                      </a:r>
                      <a:r>
                        <a:rPr lang="pl-PL" sz="1200" dirty="0" smtClean="0"/>
                        <a:t>użytkownika);</a:t>
                      </a:r>
                      <a:r>
                        <a:rPr lang="pl-PL" sz="1200" dirty="0"/>
                        <a:t/>
                      </a:r>
                      <a:br>
                        <a:rPr lang="pl-PL" sz="1200" dirty="0"/>
                      </a:br>
                      <a:r>
                        <a:rPr lang="pl-PL" sz="1200" dirty="0"/>
                        <a:t>1 </a:t>
                      </a:r>
                      <a:r>
                        <a:rPr lang="pl-PL" sz="1200" dirty="0" smtClean="0"/>
                        <a:t>GB (wprowadzane automatycznie)</a:t>
                      </a:r>
                      <a:endParaRPr lang="pl-PL" sz="1200" dirty="0"/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rozmiar </a:t>
                      </a:r>
                      <a:r>
                        <a:rPr lang="pl-PL" sz="1200" dirty="0"/>
                        <a:t>pola typu Obiekt OLE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1 gigabajt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indeksów </a:t>
                      </a:r>
                      <a:r>
                        <a:rPr lang="pl-PL" sz="1200" dirty="0"/>
                        <a:t>w tabeli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32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pól </a:t>
                      </a:r>
                      <a:r>
                        <a:rPr lang="pl-PL" sz="1200" dirty="0"/>
                        <a:t>w indeksie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/>
                        <a:t>10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komunikacie o błędzie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255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regule poprawności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2048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opisie tabeli lub pola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255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277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rekordzie (</a:t>
                      </a:r>
                      <a:r>
                        <a:rPr lang="pl-PL" sz="1200" dirty="0" smtClean="0"/>
                        <a:t>oprócz Nota </a:t>
                      </a:r>
                      <a:r>
                        <a:rPr lang="pl-PL" sz="1200" dirty="0"/>
                        <a:t>i Obiekt OLE), gdy </a:t>
                      </a:r>
                      <a:r>
                        <a:rPr lang="pl-PL" sz="1200" b="1" dirty="0" err="1" smtClean="0"/>
                        <a:t>UnicodeCompression</a:t>
                      </a:r>
                      <a:r>
                        <a:rPr lang="pl-PL" sz="1200" dirty="0" smtClean="0"/>
                        <a:t> = </a:t>
                      </a:r>
                      <a:r>
                        <a:rPr lang="pl-PL" sz="1200" b="1" dirty="0"/>
                        <a:t>Tak</a:t>
                      </a:r>
                      <a:r>
                        <a:rPr lang="pl-PL" sz="1200" dirty="0"/>
                        <a:t> 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4000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12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ustawieniu właściwości pola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255</a:t>
                      </a:r>
                    </a:p>
                  </a:txBody>
                  <a:tcPr marL="54136" marR="54136" marT="5400" marB="540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19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Specyfikacja tabel programu Microsoft Access</a:t>
            </a:r>
            <a:endParaRPr lang="pl-PL" altLang="pl-PL" dirty="0" smtClean="0"/>
          </a:p>
        </p:txBody>
      </p:sp>
    </p:spTree>
    <p:extLst>
      <p:ext uri="{BB962C8B-B14F-4D97-AF65-F5344CB8AC3E}">
        <p14:creationId xmlns:p14="http://schemas.microsoft.com/office/powerpoint/2010/main" val="282959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Program szkolenia</a:t>
            </a:r>
            <a:endParaRPr lang="en-US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457200" y="1232570"/>
            <a:ext cx="1020039" cy="279757"/>
          </a:xfrm>
        </p:spPr>
        <p:txBody>
          <a:bodyPr/>
          <a:lstStyle/>
          <a:p>
            <a:r>
              <a:rPr lang="pl-PL" dirty="0" smtClean="0"/>
              <a:t>Dzień 1</a:t>
            </a:r>
            <a:endParaRPr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0"/>
          </p:nvPr>
        </p:nvSpPr>
        <p:spPr>
          <a:xfrm>
            <a:off x="1581528" y="1240425"/>
            <a:ext cx="7105272" cy="279757"/>
          </a:xfrm>
        </p:spPr>
        <p:txBody>
          <a:bodyPr/>
          <a:lstStyle/>
          <a:p>
            <a:r>
              <a:rPr lang="pl-PL" dirty="0"/>
              <a:t>MS EXCEL W ANALIZIE DANYCH</a:t>
            </a:r>
            <a:endParaRPr lang="en-US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0"/>
          </p:nvPr>
        </p:nvSpPr>
        <p:spPr>
          <a:xfrm>
            <a:off x="1581528" y="1611501"/>
            <a:ext cx="7105272" cy="279757"/>
          </a:xfrm>
        </p:spPr>
        <p:txBody>
          <a:bodyPr/>
          <a:lstStyle/>
          <a:p>
            <a:r>
              <a:rPr lang="pl-PL" b="0" dirty="0" smtClean="0"/>
              <a:t>Efektywne</a:t>
            </a:r>
            <a:r>
              <a:rPr lang="en-US" b="0" dirty="0" smtClean="0"/>
              <a:t> </a:t>
            </a:r>
            <a:r>
              <a:rPr lang="pl-PL" b="0" dirty="0" smtClean="0"/>
              <a:t>korzystanie</a:t>
            </a:r>
            <a:r>
              <a:rPr lang="en-US" b="0" dirty="0" smtClean="0"/>
              <a:t> </a:t>
            </a:r>
            <a:r>
              <a:rPr lang="en-US" b="0" dirty="0"/>
              <a:t>z </a:t>
            </a:r>
            <a:r>
              <a:rPr lang="pl-PL" b="0" dirty="0" smtClean="0"/>
              <a:t>Excela</a:t>
            </a:r>
            <a:endParaRPr lang="pl-PL" b="0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1"/>
          </p:nvPr>
        </p:nvSpPr>
        <p:spPr>
          <a:xfrm>
            <a:off x="1581528" y="1982577"/>
            <a:ext cx="7105272" cy="279757"/>
          </a:xfrm>
        </p:spPr>
        <p:txBody>
          <a:bodyPr/>
          <a:lstStyle/>
          <a:p>
            <a:r>
              <a:rPr lang="pl-PL" b="0" dirty="0"/>
              <a:t>Wstęp do programu </a:t>
            </a:r>
            <a:r>
              <a:rPr lang="pl-PL" b="0" dirty="0" smtClean="0"/>
              <a:t>Excel</a:t>
            </a:r>
            <a:endParaRPr lang="pl-PL" b="0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32"/>
          </p:nvPr>
        </p:nvSpPr>
        <p:spPr>
          <a:xfrm>
            <a:off x="1581528" y="2353653"/>
            <a:ext cx="7105272" cy="279757"/>
          </a:xfrm>
        </p:spPr>
        <p:txBody>
          <a:bodyPr/>
          <a:lstStyle/>
          <a:p>
            <a:r>
              <a:rPr lang="pl-PL" b="0" dirty="0"/>
              <a:t>Optymalizacja formuł i funkcji w </a:t>
            </a:r>
            <a:r>
              <a:rPr lang="pl-PL" b="0" dirty="0" smtClean="0"/>
              <a:t>Excelu</a:t>
            </a:r>
            <a:endParaRPr lang="pl-PL" b="0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quarter" idx="33"/>
          </p:nvPr>
        </p:nvSpPr>
        <p:spPr>
          <a:xfrm>
            <a:off x="1581528" y="2724729"/>
            <a:ext cx="7105272" cy="279757"/>
          </a:xfrm>
        </p:spPr>
        <p:txBody>
          <a:bodyPr/>
          <a:lstStyle/>
          <a:p>
            <a:r>
              <a:rPr lang="pl-PL" b="0" dirty="0" smtClean="0"/>
              <a:t>Analiza bazodanowa w Excelu</a:t>
            </a:r>
            <a:endParaRPr lang="pl-PL" b="0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34"/>
          </p:nvPr>
        </p:nvSpPr>
        <p:spPr>
          <a:xfrm>
            <a:off x="1581528" y="3095805"/>
            <a:ext cx="7105272" cy="279757"/>
          </a:xfrm>
        </p:spPr>
        <p:txBody>
          <a:bodyPr/>
          <a:lstStyle/>
          <a:p>
            <a:r>
              <a:rPr lang="pl-PL" b="0" dirty="0" smtClean="0"/>
              <a:t>Tabele przestawne</a:t>
            </a:r>
            <a:endParaRPr lang="pl-PL" b="0" dirty="0"/>
          </a:p>
        </p:txBody>
      </p:sp>
      <p:sp>
        <p:nvSpPr>
          <p:cNvPr id="10" name="Symbol zastępczy tekstu 9"/>
          <p:cNvSpPr>
            <a:spLocks noGrp="1"/>
          </p:cNvSpPr>
          <p:nvPr>
            <p:ph type="body" sz="quarter" idx="35"/>
          </p:nvPr>
        </p:nvSpPr>
        <p:spPr>
          <a:xfrm>
            <a:off x="1581528" y="3466881"/>
            <a:ext cx="7105272" cy="279757"/>
          </a:xfrm>
        </p:spPr>
        <p:txBody>
          <a:bodyPr/>
          <a:lstStyle/>
          <a:p>
            <a:r>
              <a:rPr lang="pl-PL" b="0" dirty="0" smtClean="0"/>
              <a:t>Metody Statystyczne</a:t>
            </a:r>
            <a:endParaRPr lang="pl-PL" b="0" dirty="0"/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37"/>
          </p:nvPr>
        </p:nvSpPr>
        <p:spPr>
          <a:xfrm>
            <a:off x="457200" y="1603646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38"/>
          </p:nvPr>
        </p:nvSpPr>
        <p:spPr>
          <a:xfrm>
            <a:off x="457200" y="1971273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ymbol zastępczy tekstu 14"/>
          <p:cNvSpPr>
            <a:spLocks noGrp="1"/>
          </p:cNvSpPr>
          <p:nvPr>
            <p:ph type="body" sz="quarter" idx="40"/>
          </p:nvPr>
        </p:nvSpPr>
        <p:spPr>
          <a:xfrm>
            <a:off x="457199" y="2718927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ymbol zastępczy tekstu 1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Symbol zastępczy tekstu 1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ymbol zastępczy tekstu 17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64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6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Tworzenie relacji – definiowanie kluczy głównych i obcych.</a:t>
            </a:r>
          </a:p>
          <a:p>
            <a:r>
              <a:rPr lang="pl-PL" altLang="pl-PL" smtClean="0"/>
              <a:t>Relacje – zasady obsługiwane na poziomie silnika bazy danych.</a:t>
            </a:r>
          </a:p>
          <a:p>
            <a:r>
              <a:rPr lang="pl-PL" altLang="pl-PL" smtClean="0"/>
              <a:t>Typy relacji:</a:t>
            </a:r>
          </a:p>
          <a:p>
            <a:pPr lvl="1"/>
            <a:r>
              <a:rPr lang="pl-PL" altLang="pl-PL" smtClean="0"/>
              <a:t>relacja jeden-do-jednego;</a:t>
            </a:r>
          </a:p>
          <a:p>
            <a:pPr lvl="1"/>
            <a:r>
              <a:rPr lang="pl-PL" altLang="pl-PL" smtClean="0"/>
              <a:t>relacja jeden-do-wielu;</a:t>
            </a:r>
          </a:p>
          <a:p>
            <a:pPr lvl="1"/>
            <a:r>
              <a:rPr lang="pl-PL" altLang="pl-PL" smtClean="0"/>
              <a:t>relacja wiele-do-wielu.</a:t>
            </a:r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Relacje</a:t>
            </a:r>
          </a:p>
        </p:txBody>
      </p:sp>
    </p:spTree>
    <p:extLst>
      <p:ext uri="{BB962C8B-B14F-4D97-AF65-F5344CB8AC3E}">
        <p14:creationId xmlns:p14="http://schemas.microsoft.com/office/powerpoint/2010/main" val="255887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Symbol zastępczy zawartości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zbierają dane przechowywane w bazie</a:t>
            </a:r>
          </a:p>
          <a:p>
            <a:r>
              <a:rPr lang="pl-PL" altLang="pl-PL" smtClean="0"/>
              <a:t>wykonują obliczenia na danych</a:t>
            </a:r>
          </a:p>
          <a:p>
            <a:r>
              <a:rPr lang="pl-PL" altLang="pl-PL" smtClean="0"/>
              <a:t>pobierają, filtrują, sortują i zbierają dane na żądanie</a:t>
            </a:r>
          </a:p>
          <a:p>
            <a:r>
              <a:rPr lang="pl-PL" altLang="pl-PL" smtClean="0"/>
              <a:t>łączą dane z różnych tabel w jednym widoku.</a:t>
            </a:r>
          </a:p>
          <a:p>
            <a:r>
              <a:rPr lang="pl-PL" altLang="pl-PL" smtClean="0"/>
              <a:t>przetwarza dane, wykonuje obliczenia na danych</a:t>
            </a:r>
          </a:p>
          <a:p>
            <a:r>
              <a:rPr lang="pl-PL" altLang="pl-PL" smtClean="0"/>
              <a:t>usuwa dane</a:t>
            </a:r>
          </a:p>
          <a:p>
            <a:r>
              <a:rPr lang="pl-PL" altLang="pl-PL" smtClean="0"/>
              <a:t>aktkualizuje/zmienia dane</a:t>
            </a:r>
          </a:p>
        </p:txBody>
      </p:sp>
      <p:sp>
        <p:nvSpPr>
          <p:cNvPr id="2253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Kwerendy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91" name="Group 27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448997348"/>
              </p:ext>
            </p:extLst>
          </p:nvPr>
        </p:nvGraphicFramePr>
        <p:xfrm>
          <a:off x="457200" y="985838"/>
          <a:ext cx="8235950" cy="3642771"/>
        </p:xfrm>
        <a:graphic>
          <a:graphicData uri="http://schemas.openxmlformats.org/drawingml/2006/table">
            <a:tbl>
              <a:tblPr/>
              <a:tblGrid>
                <a:gridCol w="2428875"/>
                <a:gridCol w="5807075"/>
              </a:tblGrid>
              <a:tr h="2705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Typ kwerendy</a:t>
                      </a:r>
                    </a:p>
                  </a:txBody>
                  <a:tcPr marL="17432" marR="17432" marT="13074" marB="1307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Opis</a:t>
                      </a:r>
                    </a:p>
                  </a:txBody>
                  <a:tcPr marL="17432" marR="17432" marT="13074" marB="1307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665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Kwerenda wybierająca</a:t>
                      </a: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Pobiera dane z co najmniej jednej tabeli i wyświetla zestaw rekordów w arkuszu danych. Jest to najbardziej typowa kwerenda.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Kwerenda parametryczna</a:t>
                      </a: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Wymaga od użytkownika wprowadzenia wartości definiujących kwerendę, jak określony region w przypadku wyników sprzedaży lub pewien zakres cen dla domów. 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Kwerenda krzyżowa</a:t>
                      </a: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Przy użyciu nagłówków wierszy oraz kolumn rozmieszcza rekordy w zestawie tak, aby stał się on bardziej przejrzysty.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Kwerenda funkcjonalna</a:t>
                      </a: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Tworzy nową tabelę lub zmienia istniejącą.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Kwerenda SQL</a:t>
                      </a: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Zaawansowana kwerenda tworzona za pomocą instrukcji SQL.</a:t>
                      </a:r>
                    </a:p>
                  </a:txBody>
                  <a:tcPr marT="34291" marB="342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49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Typy kwerend</a:t>
            </a:r>
          </a:p>
        </p:txBody>
      </p:sp>
    </p:spTree>
    <p:extLst>
      <p:ext uri="{BB962C8B-B14F-4D97-AF65-F5344CB8AC3E}">
        <p14:creationId xmlns:p14="http://schemas.microsoft.com/office/powerpoint/2010/main" val="411469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3709178678"/>
              </p:ext>
            </p:extLst>
          </p:nvPr>
        </p:nvGraphicFramePr>
        <p:xfrm>
          <a:off x="457200" y="985838"/>
          <a:ext cx="8235950" cy="3644869"/>
        </p:xfrm>
        <a:graphic>
          <a:graphicData uri="http://schemas.openxmlformats.org/drawingml/2006/table">
            <a:tbl>
              <a:tblPr/>
              <a:tblGrid>
                <a:gridCol w="3562234"/>
                <a:gridCol w="4673716"/>
              </a:tblGrid>
              <a:tr h="283119"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Atrybut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Maksimum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wymuszonych </a:t>
                      </a:r>
                      <a:r>
                        <a:rPr lang="pl-PL" sz="1200" dirty="0"/>
                        <a:t>relacji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32 na tabelę minus liczba indeksów ustawionych dla pól lub kombinacji pól, które nie są objęte relacjami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tabel </a:t>
                      </a:r>
                      <a:r>
                        <a:rPr lang="pl-PL" sz="1200" dirty="0"/>
                        <a:t>w kwerendzie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32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pól </a:t>
                      </a:r>
                      <a:r>
                        <a:rPr lang="pl-PL" sz="1200" dirty="0"/>
                        <a:t>w zestawie rekordów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255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rozmiar </a:t>
                      </a:r>
                      <a:r>
                        <a:rPr lang="pl-PL" sz="1200" dirty="0"/>
                        <a:t>zestawu rekordów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1 gigabajt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limit </a:t>
                      </a:r>
                      <a:r>
                        <a:rPr lang="pl-PL" sz="1200" dirty="0"/>
                        <a:t>sortowania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255 znaków w jednym lub kilku polach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poziomów </a:t>
                      </a:r>
                      <a:r>
                        <a:rPr lang="pl-PL" sz="1200" dirty="0"/>
                        <a:t>kwerend zagnieżdżonych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50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komórce w siatce projektu kwerendy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1024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parametru w kwerendzie parametrycznej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255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operatorów </a:t>
                      </a:r>
                      <a:r>
                        <a:rPr lang="pl-PL" sz="1200" dirty="0"/>
                        <a:t>AND w klauzuli WHERE lub HAVING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99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88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instrukcji SQL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Około 64 000</a:t>
                      </a:r>
                    </a:p>
                  </a:txBody>
                  <a:tcPr marL="91588" marR="91588" marT="5399" marB="5399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218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Specyfikacja kwerend programu Microsoft Access</a:t>
            </a:r>
            <a:endParaRPr lang="pl-PL" altLang="pl-PL" dirty="0" smtClean="0"/>
          </a:p>
        </p:txBody>
      </p:sp>
    </p:spTree>
    <p:extLst>
      <p:ext uri="{BB962C8B-B14F-4D97-AF65-F5344CB8AC3E}">
        <p14:creationId xmlns:p14="http://schemas.microsoft.com/office/powerpoint/2010/main" val="200867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Symbol zastępczy zawartości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umożliwiają łatwe wprowadzanie lub wyświetlanie danych w bazie danych</a:t>
            </a:r>
          </a:p>
          <a:p>
            <a:r>
              <a:rPr lang="pl-PL" altLang="pl-PL" smtClean="0"/>
              <a:t>kontrolują i ułatwiają wprowadzanie danych do tabel</a:t>
            </a:r>
          </a:p>
          <a:p>
            <a:r>
              <a:rPr lang="pl-PL" altLang="pl-PL" smtClean="0"/>
              <a:t>dostępne są listy rozwijane, instrukcje, elementy nawigacyjne oraz grafiki, dzięki którym użytkownicy mogą pracować z danymi</a:t>
            </a:r>
            <a:endParaRPr lang="pl-PL" altLang="pl-PL" dirty="0" smtClean="0"/>
          </a:p>
        </p:txBody>
      </p:sp>
      <p:sp>
        <p:nvSpPr>
          <p:cNvPr id="24578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Formularze</a:t>
            </a:r>
          </a:p>
        </p:txBody>
      </p:sp>
    </p:spTree>
    <p:extLst>
      <p:ext uri="{BB962C8B-B14F-4D97-AF65-F5344CB8AC3E}">
        <p14:creationId xmlns:p14="http://schemas.microsoft.com/office/powerpoint/2010/main" val="159984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972917156"/>
              </p:ext>
            </p:extLst>
          </p:nvPr>
        </p:nvGraphicFramePr>
        <p:xfrm>
          <a:off x="457200" y="985838"/>
          <a:ext cx="8235950" cy="3599999"/>
        </p:xfrm>
        <a:graphic>
          <a:graphicData uri="http://schemas.openxmlformats.org/drawingml/2006/table">
            <a:tbl>
              <a:tblPr/>
              <a:tblGrid>
                <a:gridCol w="5767330"/>
                <a:gridCol w="2468620"/>
              </a:tblGrid>
              <a:tr h="389081"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Atrybut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Maksimum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</a:tr>
              <a:tr h="249130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etykiecie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/>
                        <a:t>2048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130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polu tekstowym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/>
                        <a:t>65 535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130">
                <a:tc>
                  <a:txBody>
                    <a:bodyPr/>
                    <a:lstStyle/>
                    <a:p>
                      <a:r>
                        <a:rPr lang="pl-PL" sz="1200" dirty="0"/>
                        <a:t>Szerokość formularza lub raportu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/>
                        <a:t>22 cale (55,87 cm)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130">
                <a:tc>
                  <a:txBody>
                    <a:bodyPr/>
                    <a:lstStyle/>
                    <a:p>
                      <a:r>
                        <a:rPr lang="pl-PL" sz="1200" dirty="0"/>
                        <a:t>Wysokość sekcji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/>
                        <a:t>22 cale (55,87 cm)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130">
                <a:tc>
                  <a:txBody>
                    <a:bodyPr/>
                    <a:lstStyle/>
                    <a:p>
                      <a:r>
                        <a:rPr lang="pl-PL" sz="1200" dirty="0"/>
                        <a:t>Wysokość wszystkich sekcji łącznie z nagłówkami sekcji (w widoku </a:t>
                      </a:r>
                      <a:r>
                        <a:rPr lang="pl-PL" sz="1200" dirty="0" smtClean="0"/>
                        <a:t>Projekt)</a:t>
                      </a:r>
                      <a:endParaRPr lang="pl-PL" sz="1200" dirty="0"/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200 cali (508 cm)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130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poziomów </a:t>
                      </a:r>
                      <a:r>
                        <a:rPr lang="pl-PL" sz="1200" dirty="0"/>
                        <a:t>zagnieżdżonych formularzy lub raportów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/>
                        <a:t>7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130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pól </a:t>
                      </a:r>
                      <a:r>
                        <a:rPr lang="pl-PL" sz="1200" dirty="0"/>
                        <a:t>lub wyrażeń, według których można sortować lub grupować dane w raporcie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10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37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nagłówków </a:t>
                      </a:r>
                      <a:r>
                        <a:rPr lang="pl-PL" sz="1200" dirty="0"/>
                        <a:t>i stopek w raporcie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1 nagłówek/stopka </a:t>
                      </a:r>
                      <a:r>
                        <a:rPr lang="pl-PL" sz="1200" dirty="0" smtClean="0"/>
                        <a:t>raportu/strony;</a:t>
                      </a:r>
                      <a:br>
                        <a:rPr lang="pl-PL" sz="1200" dirty="0" smtClean="0"/>
                      </a:br>
                      <a:r>
                        <a:rPr lang="pl-PL" sz="1200" dirty="0" smtClean="0"/>
                        <a:t>10 </a:t>
                      </a:r>
                      <a:r>
                        <a:rPr lang="pl-PL" sz="1200" dirty="0"/>
                        <a:t>nagłówków/stopek grup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130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drukowanych </a:t>
                      </a:r>
                      <a:r>
                        <a:rPr lang="pl-PL" sz="1200" dirty="0"/>
                        <a:t>stron w raporcie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65 536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130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formantów </a:t>
                      </a:r>
                      <a:r>
                        <a:rPr lang="pl-PL" sz="1200" dirty="0"/>
                        <a:t>i sekcji, które można dodać w czasie istnienia formularza lub raportu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754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374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znaków </a:t>
                      </a:r>
                      <a:r>
                        <a:rPr lang="pl-PL" sz="1200" dirty="0"/>
                        <a:t>w instrukcji SQL, pełniącej funkcję właściwości </a:t>
                      </a:r>
                      <a:r>
                        <a:rPr lang="pl-PL" sz="1200" b="1" dirty="0" err="1"/>
                        <a:t>Recordsource</a:t>
                      </a:r>
                      <a:r>
                        <a:rPr lang="pl-PL" sz="1200" dirty="0"/>
                        <a:t> lub </a:t>
                      </a:r>
                      <a:r>
                        <a:rPr lang="pl-PL" sz="1200" b="1" dirty="0" err="1"/>
                        <a:t>Rowsource</a:t>
                      </a:r>
                      <a:r>
                        <a:rPr lang="pl-PL" sz="1200" dirty="0"/>
                        <a:t> formularza, raportu lub formantu (zarówno .</a:t>
                      </a:r>
                      <a:r>
                        <a:rPr lang="pl-PL" sz="1200" dirty="0" err="1"/>
                        <a:t>mdb</a:t>
                      </a:r>
                      <a:r>
                        <a:rPr lang="pl-PL" sz="1200" dirty="0"/>
                        <a:t>, jak i .</a:t>
                      </a:r>
                      <a:r>
                        <a:rPr lang="pl-PL" sz="1200" dirty="0" err="1"/>
                        <a:t>adp</a:t>
                      </a:r>
                      <a:r>
                        <a:rPr lang="pl-PL" sz="1200" dirty="0"/>
                        <a:t>)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32 750</a:t>
                      </a:r>
                    </a:p>
                  </a:txBody>
                  <a:tcPr marL="91822" marR="91822" marT="5398" marB="5398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4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Specyfikacja formularzy i raportów programu Microsoft Access</a:t>
            </a:r>
            <a:endParaRPr lang="pl-PL" altLang="pl-PL" dirty="0" smtClean="0"/>
          </a:p>
        </p:txBody>
      </p:sp>
    </p:spTree>
    <p:extLst>
      <p:ext uri="{BB962C8B-B14F-4D97-AF65-F5344CB8AC3E}">
        <p14:creationId xmlns:p14="http://schemas.microsoft.com/office/powerpoint/2010/main" val="166124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486" name="Group 102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69620635"/>
              </p:ext>
            </p:extLst>
          </p:nvPr>
        </p:nvGraphicFramePr>
        <p:xfrm>
          <a:off x="457200" y="985838"/>
          <a:ext cx="8235947" cy="3600000"/>
        </p:xfrm>
        <a:graphic>
          <a:graphicData uri="http://schemas.openxmlformats.org/drawingml/2006/table">
            <a:tbl>
              <a:tblPr/>
              <a:tblGrid>
                <a:gridCol w="1359459"/>
                <a:gridCol w="1497412"/>
                <a:gridCol w="1359459"/>
                <a:gridCol w="1359459"/>
                <a:gridCol w="1359459"/>
                <a:gridCol w="1300699"/>
              </a:tblGrid>
              <a:tr h="720000"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Włączony </a:t>
                      </a:r>
                      <a:endParaRPr kumimoji="1" lang="pl-P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Zablokowany </a:t>
                      </a:r>
                      <a:endParaRPr kumimoji="1" lang="pl-P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fokus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kopiowanie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zmiana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Opis </a:t>
                      </a:r>
                      <a:endParaRPr kumimoji="1" lang="pl-P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Tak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Tak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tak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tak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nie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Nie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Nie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nie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nie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nie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Tak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Nie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tak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tak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tak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domyślny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Nie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Tak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nie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nie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nie</a:t>
                      </a: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194" marR="91194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altLang="pl-PL" smtClean="0"/>
              <a:t>Nadawanie formantowi atrybutu</a:t>
            </a:r>
            <a:br>
              <a:rPr lang="pl-PL" altLang="pl-PL" smtClean="0"/>
            </a:br>
            <a:r>
              <a:rPr lang="pl-PL" altLang="pl-PL" smtClean="0"/>
              <a:t>tylko do odczytu</a:t>
            </a:r>
          </a:p>
        </p:txBody>
      </p:sp>
    </p:spTree>
    <p:extLst>
      <p:ext uri="{BB962C8B-B14F-4D97-AF65-F5344CB8AC3E}">
        <p14:creationId xmlns:p14="http://schemas.microsoft.com/office/powerpoint/2010/main" val="218163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6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mogą zwiększyć użyteczność</a:t>
            </a:r>
            <a:br>
              <a:rPr lang="pl-PL" altLang="pl-PL" smtClean="0"/>
            </a:br>
            <a:r>
              <a:rPr lang="pl-PL" altLang="pl-PL" smtClean="0"/>
              <a:t>danych</a:t>
            </a:r>
          </a:p>
          <a:p>
            <a:r>
              <a:rPr lang="pl-PL" altLang="pl-PL" smtClean="0"/>
              <a:t>różnorodne zastosowania</a:t>
            </a:r>
          </a:p>
          <a:p>
            <a:endParaRPr lang="pl-PL" altLang="pl-PL" smtClean="0"/>
          </a:p>
        </p:txBody>
      </p:sp>
      <p:sp>
        <p:nvSpPr>
          <p:cNvPr id="10957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Raporty</a:t>
            </a:r>
          </a:p>
        </p:txBody>
      </p:sp>
      <p:pic>
        <p:nvPicPr>
          <p:cNvPr id="1095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53579"/>
            <a:ext cx="30861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213" y="2318147"/>
            <a:ext cx="3027362" cy="2235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64" y="2590801"/>
            <a:ext cx="2497137" cy="208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Symbol zastępczy zawartości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konwertują dane na dokumenty</a:t>
            </a:r>
          </a:p>
          <a:p>
            <a:r>
              <a:rPr lang="pl-PL" altLang="pl-PL" smtClean="0"/>
              <a:t>służą do prezentowania danych w postaci drukowanej</a:t>
            </a:r>
          </a:p>
          <a:p>
            <a:r>
              <a:rPr lang="pl-PL" altLang="pl-PL" smtClean="0"/>
              <a:t>umożliwiają formatowanie wyglądu drukowanych danych</a:t>
            </a:r>
          </a:p>
          <a:p>
            <a:r>
              <a:rPr lang="pl-PL" altLang="pl-PL" smtClean="0"/>
              <a:t>grupują dane, wykonują obliczenia na danych i dodają nagłówki oraz inne elementy formatowania</a:t>
            </a:r>
          </a:p>
          <a:p>
            <a:r>
              <a:rPr lang="pl-PL" altLang="pl-PL" smtClean="0"/>
              <a:t>można zapisać jego format raportu</a:t>
            </a:r>
            <a:endParaRPr lang="pl-PL" altLang="pl-PL" dirty="0" smtClean="0"/>
          </a:p>
        </p:txBody>
      </p:sp>
      <p:sp>
        <p:nvSpPr>
          <p:cNvPr id="2560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Raporty drukowane</a:t>
            </a:r>
            <a:endParaRPr lang="pl-PL" altLang="pl-PL" dirty="0" smtClean="0"/>
          </a:p>
        </p:txBody>
      </p:sp>
      <p:pic>
        <p:nvPicPr>
          <p:cNvPr id="25604" name="Picture 2" descr="Raporty zawierają dane w formie drukowanej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" t="706" r="2588" b="1260"/>
          <a:stretch>
            <a:fillRect/>
          </a:stretch>
        </p:blipFill>
        <p:spPr bwMode="auto">
          <a:xfrm>
            <a:off x="5075705" y="2581836"/>
            <a:ext cx="2562225" cy="2031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281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Prostokąt 4"/>
          <p:cNvSpPr>
            <a:spLocks noChangeArrowheads="1"/>
          </p:cNvSpPr>
          <p:nvPr/>
        </p:nvSpPr>
        <p:spPr bwMode="auto">
          <a:xfrm>
            <a:off x="179512" y="1023193"/>
            <a:ext cx="8964488" cy="338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pl-PL" altLang="pl-PL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16703947"/>
              </p:ext>
            </p:extLst>
          </p:nvPr>
        </p:nvGraphicFramePr>
        <p:xfrm>
          <a:off x="457200" y="985838"/>
          <a:ext cx="8235855" cy="3650214"/>
        </p:xfrm>
        <a:graphic>
          <a:graphicData uri="http://schemas.openxmlformats.org/drawingml/2006/table">
            <a:tbl>
              <a:tblPr/>
              <a:tblGrid>
                <a:gridCol w="2085854"/>
                <a:gridCol w="6150001"/>
              </a:tblGrid>
              <a:tr h="254584">
                <a:tc>
                  <a:txBody>
                    <a:bodyPr/>
                    <a:lstStyle/>
                    <a:p>
                      <a:pPr algn="ctr"/>
                      <a:endParaRPr lang="pl-PL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Opis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</a:tr>
              <a:tr h="55756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Tekst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dowolne </a:t>
                      </a:r>
                      <a:r>
                        <a:rPr lang="pl-PL" sz="1400" dirty="0"/>
                        <a:t>znaki lub cyfry; </a:t>
                      </a:r>
                      <a:r>
                        <a:rPr lang="pl-PL" sz="1400" dirty="0" smtClean="0"/>
                        <a:t>maksymalnie 255 znaków</a:t>
                      </a:r>
                      <a:endParaRPr lang="pl-PL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756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Liczba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tylko liczby</a:t>
                      </a:r>
                      <a:endParaRPr lang="pl-PL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756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Data/Godzina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tylko data </a:t>
                      </a:r>
                      <a:r>
                        <a:rPr lang="pl-PL" sz="1400" dirty="0"/>
                        <a:t>i godzina.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756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Waluta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wartości </a:t>
                      </a:r>
                      <a:r>
                        <a:rPr lang="pl-PL" sz="1400" dirty="0"/>
                        <a:t>walutowe, liczby i formatowanie </a:t>
                      </a:r>
                      <a:r>
                        <a:rPr lang="pl-PL" sz="1400" dirty="0" smtClean="0"/>
                        <a:t>dziesiętne</a:t>
                      </a:r>
                      <a:endParaRPr lang="pl-PL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756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 err="1"/>
                        <a:t>Autonumerowanie</a:t>
                      </a:r>
                      <a:endParaRPr lang="pl-PL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numery </a:t>
                      </a:r>
                      <a:r>
                        <a:rPr lang="pl-PL" sz="1400" dirty="0"/>
                        <a:t>seryjne lub </a:t>
                      </a:r>
                      <a:r>
                        <a:rPr lang="pl-PL" sz="1400" dirty="0" smtClean="0"/>
                        <a:t>losowe, nie </a:t>
                      </a:r>
                      <a:r>
                        <a:rPr lang="pl-PL" sz="1400" dirty="0"/>
                        <a:t>można go </a:t>
                      </a:r>
                      <a:r>
                        <a:rPr lang="pl-PL" sz="1400" dirty="0" smtClean="0"/>
                        <a:t>aktualizować</a:t>
                      </a:r>
                      <a:endParaRPr lang="pl-PL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756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Obiekt OLE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 smtClean="0"/>
                        <a:t>obiekty zewnętrzne, powiązane </a:t>
                      </a:r>
                      <a:r>
                        <a:rPr lang="pl-PL" sz="1400" dirty="0"/>
                        <a:t>relacjami z tabelą programu Access lub osadzone w tej tabeli.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ytuł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Typ </a:t>
            </a:r>
            <a:r>
              <a:rPr lang="pl-PL" dirty="0" smtClean="0"/>
              <a:t>danych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Excel 2003 i 2007 w liczbach</a:t>
            </a:r>
          </a:p>
        </p:txBody>
      </p:sp>
      <p:graphicFrame>
        <p:nvGraphicFramePr>
          <p:cNvPr id="9" name="Group 9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0698186"/>
              </p:ext>
            </p:extLst>
          </p:nvPr>
        </p:nvGraphicFramePr>
        <p:xfrm>
          <a:off x="457200" y="898374"/>
          <a:ext cx="8331959" cy="3827793"/>
        </p:xfrm>
        <a:graphic>
          <a:graphicData uri="http://schemas.openxmlformats.org/drawingml/2006/table">
            <a:tbl>
              <a:tblPr firstRow="1">
                <a:tableStyleId>{9DCAF9ED-07DC-4A11-8D7F-57B35C25682E}</a:tableStyleId>
              </a:tblPr>
              <a:tblGrid>
                <a:gridCol w="5384588"/>
                <a:gridCol w="1474508"/>
                <a:gridCol w="1472863"/>
              </a:tblGrid>
              <a:tr h="34357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Excel 2003</a:t>
                      </a:r>
                      <a:endParaRPr kumimoji="0" lang="pl-P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Excel 2007</a:t>
                      </a:r>
                      <a:endParaRPr kumimoji="0" lang="pl-P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wierszy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65536</a:t>
                      </a:r>
                      <a:endParaRPr kumimoji="0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1048576</a:t>
                      </a:r>
                      <a:endParaRPr kumimoji="0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kolumn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256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16384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Rozmiar używanej pamięci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 GB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max Win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kolorów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56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4,3 miliarda</a:t>
                      </a:r>
                      <a:endParaRPr kumimoji="0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formatowań warunkowych w komórce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∞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poziomów sortowania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64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poziomów wycofywania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</a:t>
                      </a:r>
                      <a:endParaRPr kumimoji="0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pozycji na liście autofiltru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1000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10000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znaków wyświetlanych w komórce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1000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32000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unikatowych styli w skoroszycie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4000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64000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Maksymalna liczba znaków w formule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1000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8000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Liczba poziomów zagnieżdżenia w formule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</a:t>
                      </a:r>
                      <a:endParaRPr kumimoji="0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  <a:tr h="2680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Maksymalna liczba argumentów funkcji</a:t>
                      </a:r>
                      <a:endParaRPr kumimoji="0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30</a:t>
                      </a:r>
                      <a:endParaRPr kumimoji="0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255</a:t>
                      </a:r>
                      <a:endParaRPr kumimoji="0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00800" marR="100800" marT="27000" marB="27000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618" name="Group 34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33820729"/>
              </p:ext>
            </p:extLst>
          </p:nvPr>
        </p:nvGraphicFramePr>
        <p:xfrm>
          <a:off x="457200" y="985838"/>
          <a:ext cx="8235950" cy="3607379"/>
        </p:xfrm>
        <a:graphic>
          <a:graphicData uri="http://schemas.openxmlformats.org/drawingml/2006/table">
            <a:tbl>
              <a:tblPr/>
              <a:tblGrid>
                <a:gridCol w="1083927"/>
                <a:gridCol w="4674927"/>
                <a:gridCol w="2477096"/>
              </a:tblGrid>
              <a:tr h="4365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Typ</a:t>
                      </a:r>
                    </a:p>
                  </a:txBody>
                  <a:tcPr marL="12365" marR="12365" marT="9332" marB="93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Przykład</a:t>
                      </a:r>
                    </a:p>
                  </a:txBody>
                  <a:tcPr marL="12365" marR="12365" marT="9332" marB="93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Opis</a:t>
                      </a:r>
                    </a:p>
                  </a:txBody>
                  <a:tcPr marL="12365" marR="12365" marT="9332" marB="93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6326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Tekst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„administrator”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Znajduje 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wszystkie obiekty określone 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tytułem „administrator” </a:t>
                      </a:r>
                    </a:p>
                  </a:txBody>
                  <a:tcPr marL="12365" marR="12365" marT="9332" marB="93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6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Liczba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Znajduje wszystkie kursy składające się z 3 sekcji</a:t>
                      </a:r>
                    </a:p>
                  </a:txBody>
                  <a:tcPr marL="12365" marR="12365" marT="9332" marB="93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6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#04-03-06#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Znajduje wszystkie daty dokładnie odpowiadające dacie 04-03-06</a:t>
                      </a:r>
                    </a:p>
                  </a:txBody>
                  <a:tcPr marL="12365" marR="12365" marT="9332" marB="93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6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Wyrażenie z operatorem porównania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Now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Pobiera wszystkie daty poprzedzające bieżącą za pomocą funkcji </a:t>
                      </a:r>
                      <a:r>
                        <a:rPr kumimoji="0" lang="pl-P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Now()</a:t>
                      </a:r>
                      <a:endParaRPr kumimoji="0" lang="pl-PL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2365" marR="12365" marT="9332" marB="93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6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Wyrażenie z obliczeniem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([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JednostekOdebranych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])&lt;([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JednostekZamówionych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]-3)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Umożliwia zastosowanie w kryterium obliczenia</a:t>
                      </a:r>
                    </a:p>
                  </a:txBody>
                  <a:tcPr marL="12365" marR="12365" marT="9332" marB="93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1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Typy kryteriów</a:t>
            </a:r>
          </a:p>
        </p:txBody>
      </p:sp>
    </p:spTree>
    <p:extLst>
      <p:ext uri="{BB962C8B-B14F-4D97-AF65-F5344CB8AC3E}">
        <p14:creationId xmlns:p14="http://schemas.microsoft.com/office/powerpoint/2010/main" val="186686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34" name="Group 30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4124189088"/>
              </p:ext>
            </p:extLst>
          </p:nvPr>
        </p:nvGraphicFramePr>
        <p:xfrm>
          <a:off x="457200" y="985838"/>
          <a:ext cx="8235950" cy="3600001"/>
        </p:xfrm>
        <a:graphic>
          <a:graphicData uri="http://schemas.openxmlformats.org/drawingml/2006/table">
            <a:tbl>
              <a:tblPr/>
              <a:tblGrid>
                <a:gridCol w="4117974"/>
                <a:gridCol w="4117976"/>
              </a:tblGrid>
              <a:tr h="4078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Operator 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Kolejność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Potęgowanie (^)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Negacja — wiodący znak minus (-)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Mnożenie i dzielenie (*,/)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Dzielenie całkowite (\)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Modulo (Mod)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Dodawanie i odejmowanie (+,-)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Porównywanie (&lt;,&gt;,&lt;=,&gt;=,=,&lt;&gt;)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29079" marR="29079" marT="21431" marB="2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73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Kolejność operatorów</a:t>
            </a:r>
          </a:p>
        </p:txBody>
      </p:sp>
    </p:spTree>
    <p:extLst>
      <p:ext uri="{BB962C8B-B14F-4D97-AF65-F5344CB8AC3E}">
        <p14:creationId xmlns:p14="http://schemas.microsoft.com/office/powerpoint/2010/main" val="8753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79" name="Group 31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898622866"/>
              </p:ext>
            </p:extLst>
          </p:nvPr>
        </p:nvGraphicFramePr>
        <p:xfrm>
          <a:off x="457200" y="985838"/>
          <a:ext cx="8235950" cy="3600001"/>
        </p:xfrm>
        <a:graphic>
          <a:graphicData uri="http://schemas.openxmlformats.org/drawingml/2006/table">
            <a:tbl>
              <a:tblPr/>
              <a:tblGrid>
                <a:gridCol w="3833977"/>
                <a:gridCol w="4401973"/>
              </a:tblGrid>
              <a:tr h="2917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Wyrażenie 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Zastosowanie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5039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GodzinaOdbioru: DateAdd("godz.", 3, [GodzinaDostarczenia])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Umożliwia wyświetlenie czasu późniejszego o trzy godziny od wartości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GodzinaDostarczenia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Wiek: DateDiff("rrrr", [DataUrodzenia], Now())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Umożliwia obliczenie wieku osoby na podstawie daty urodzenia w stosunku do daty bieżącej.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CzasZwłoki: DateDiff("d", [DataZamówienia], [DataWysłania])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Umożliwia wyświetlenie liczby dni dzielących daty w polach DataZamówienia i DataWysłania.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9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DataZatrudnienia: DatePart("rrrr", [DataZatrudnienia])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Umożliwia wyświetlenie roku, w którym zatrudniono pracownika.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NrMiesiąca: DatePart("M", [DataZamówienia])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Umożliwia wyświetlenie kolejnego numeru miesiąca w roku, na przykład liczby 8 dla sierpnia.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BieżącyMiesiąc: Format(Now(), "mmm")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Umożliwia wyświetlenie skrótu nazwy miesiąca, przy czym mmm przybiera wartości od sty do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gru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0879" marR="90879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475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Obliczanie dat</a:t>
            </a:r>
          </a:p>
        </p:txBody>
      </p:sp>
    </p:spTree>
    <p:extLst>
      <p:ext uri="{BB962C8B-B14F-4D97-AF65-F5344CB8AC3E}">
        <p14:creationId xmlns:p14="http://schemas.microsoft.com/office/powerpoint/2010/main" val="4218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802" name="Group 50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823050904"/>
              </p:ext>
            </p:extLst>
          </p:nvPr>
        </p:nvGraphicFramePr>
        <p:xfrm>
          <a:off x="457200" y="985840"/>
          <a:ext cx="8236715" cy="3600002"/>
        </p:xfrm>
        <a:graphic>
          <a:graphicData uri="http://schemas.openxmlformats.org/drawingml/2006/table">
            <a:tbl>
              <a:tblPr/>
              <a:tblGrid>
                <a:gridCol w="988374"/>
                <a:gridCol w="7248341"/>
              </a:tblGrid>
              <a:tr h="314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Funkcja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Opis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314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Sum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Oblicza sumę grupy.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Avg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Oblicza wartość średnią grupy. Wartości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null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są ignorowane.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Min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Zwraca najniższą wartość w grupie. Wartości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null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są ignorowane.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Max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Zwraca najwyższą wartość w grupie. Wartości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null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są ignorowane.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Count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Zwraca liczbę niepustych wierszy. COUNT(*) – zlicza wszystkie wiersze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First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Zwraca wartość pola z pierwszego wiersza napotkanego w danej grupie.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Last</a:t>
                      </a:r>
                      <a:endParaRPr kumimoji="0" lang="pl-PL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Zwraca wartość pola z ostatniego wiersza napotkanego w danej grupie.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28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StDev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Oblicza statystyczne odchylenie standardowe wszystkich wartości w danej grupie. Gdy liczba wierszy jest mniejsza niż dwa, jest zwracana wartość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null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28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Var</a:t>
                      </a:r>
                      <a:endParaRPr kumimoji="0" lang="pl-PL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Oblicza odchylenie statystyczne wszystkich wartości w danej grupie. Gdy liczba wierszy jest mniejsza niż dwa, jest zwracana wartość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null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105430" marR="105430" marT="34294" marB="342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5778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Funkcje w kwerendach sumujących</a:t>
            </a:r>
          </a:p>
        </p:txBody>
      </p:sp>
    </p:spTree>
    <p:extLst>
      <p:ext uri="{BB962C8B-B14F-4D97-AF65-F5344CB8AC3E}">
        <p14:creationId xmlns:p14="http://schemas.microsoft.com/office/powerpoint/2010/main" val="339086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812" name="Group 36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661099720"/>
              </p:ext>
            </p:extLst>
          </p:nvPr>
        </p:nvGraphicFramePr>
        <p:xfrm>
          <a:off x="457200" y="985838"/>
          <a:ext cx="8235950" cy="3600002"/>
        </p:xfrm>
        <a:graphic>
          <a:graphicData uri="http://schemas.openxmlformats.org/drawingml/2006/table">
            <a:tbl>
              <a:tblPr/>
              <a:tblGrid>
                <a:gridCol w="3265980"/>
                <a:gridCol w="4969970"/>
              </a:tblGrid>
              <a:tr h="2378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Zagadnienie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Opis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42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KwotaNetto: [Suma] - ([KwotaRabatu]+[Podatek])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 polu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KwotaNetto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– różnica między wartością w polu Suma i sumą pól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KwotaRabatu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i Podatek.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RóżnicaIlości: [IlośćWymagana] - [IlośćDostarczona]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 polu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RóżnicaIlości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– różnica między wartościami w polach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IlośćWymagana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oraz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IlośćDostarczona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ZapasCałkowity: [StanMagazynu] + [JednostekZamawianych] + [JednostekWTranzycie]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 polu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ZapasCałkowity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– suma wartości w polach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StanMagazynu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JednostekZamawianych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oraz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JednostekWTranzycie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WielkośćZamówienia: [Ilość] * [CenaJednostkowa] 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 polu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WielkośćZamówienia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– iloczyn wartości w polach Ilość i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CenaJednostkowa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 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FrachtPriorytetowy: [Fracht] * 1,1 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 polu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FrachtPriorytetowy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– obciążenia powiększone o 10 procent. 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Sum([Fracht])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suma wartości w polu Fracht.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IlośćCałkowita: [IlośćDostarczonaTeraz] + [DostarczonaDotychczas] 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 polu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IlośćCałkowita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– suma wartości z pól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IlośćDostarczonaTeraz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oraz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DostarczonaDotychczas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SprzedażPółroczna: Nz([Sprzedaż1Kwrt], 0) + Nz([Sprzedaż2Kwrt], 0)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 polu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SprzedażPółroczna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– suma wartości z pól sprzedaży z pierwszego i drugiego kwartału. Wartości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null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są konwertowane na zero za pomocą funkcji </a:t>
                      </a:r>
                      <a:r>
                        <a:rPr kumimoji="0" lang="pl-PL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Nz</a:t>
                      </a:r>
                      <a:r>
                        <a:rPr kumimoji="0" lang="pl-PL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45440" marR="45440" marT="34292" marB="342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0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Przykładowe wyrażenia i obliczenia</a:t>
            </a:r>
          </a:p>
        </p:txBody>
      </p:sp>
    </p:spTree>
    <p:extLst>
      <p:ext uri="{BB962C8B-B14F-4D97-AF65-F5344CB8AC3E}">
        <p14:creationId xmlns:p14="http://schemas.microsoft.com/office/powerpoint/2010/main" val="19659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0" name="Group 30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3592583087"/>
              </p:ext>
            </p:extLst>
          </p:nvPr>
        </p:nvGraphicFramePr>
        <p:xfrm>
          <a:off x="457200" y="985839"/>
          <a:ext cx="8235949" cy="3599999"/>
        </p:xfrm>
        <a:graphic>
          <a:graphicData uri="http://schemas.openxmlformats.org/drawingml/2006/table">
            <a:tbl>
              <a:tblPr/>
              <a:tblGrid>
                <a:gridCol w="5371271"/>
                <a:gridCol w="2864678"/>
              </a:tblGrid>
              <a:tr h="503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Wyrażenie 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Zastosowanie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503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GodzinaOdbioru: DateAdd("godz.", 3, [GodzinaDostarczenia])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GodzinaDostarczenia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+ 3 godziny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Wiek=DateDiff("rrrr", [DataUrodzenia], Now())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wiek = data bieżąca</a:t>
                      </a:r>
                      <a:b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– data urodzenia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CzasZwłoki: DateDiff("d", [DataZamówienia], [DataWysłania])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liczba dni od DataWysłania</a:t>
                      </a:r>
                      <a:b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do DataZamówienia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DataZatrudnienia: DatePart("rrrr", [DataZatrudnienia])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rok zatrudnienia pracownika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NrMiesiąca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: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DatePart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("M", [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DataZamówienia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])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numer miesiąca w roku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BieżącyMiesiąc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: Format(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Now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(), "mmm")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skrót nazwy miesiąca</a:t>
                      </a:r>
                    </a:p>
                  </a:txBody>
                  <a:tcPr marL="45835" marR="45835" marT="34296" marB="342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7826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altLang="pl-PL" smtClean="0"/>
              <a:t>Przykładowe wyrażenia</a:t>
            </a:r>
            <a:br>
              <a:rPr lang="pl-PL" altLang="pl-PL" smtClean="0"/>
            </a:br>
            <a:r>
              <a:rPr lang="pl-PL" altLang="pl-PL" smtClean="0"/>
              <a:t>zawierające daty</a:t>
            </a:r>
          </a:p>
        </p:txBody>
      </p:sp>
    </p:spTree>
    <p:extLst>
      <p:ext uri="{BB962C8B-B14F-4D97-AF65-F5344CB8AC3E}">
        <p14:creationId xmlns:p14="http://schemas.microsoft.com/office/powerpoint/2010/main" val="108249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48" name="Group 24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819632502"/>
              </p:ext>
            </p:extLst>
          </p:nvPr>
        </p:nvGraphicFramePr>
        <p:xfrm>
          <a:off x="457200" y="985838"/>
          <a:ext cx="8235950" cy="3600000"/>
        </p:xfrm>
        <a:graphic>
          <a:graphicData uri="http://schemas.openxmlformats.org/drawingml/2006/table">
            <a:tbl>
              <a:tblPr/>
              <a:tblGrid>
                <a:gridCol w="3853028"/>
                <a:gridCol w="4382922"/>
              </a:tblGrid>
              <a:tr h="289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Wyrażenie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</a:rPr>
                        <a:t>Opis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827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CzasRealizacji: IIf(IsNull([DataWymagana] - [DataWysłania]), "Uzupełnij brakującą datę", [DataWymagana] - [DataWysłania])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komunikat „Uzupełnij brakującą datę”, jeżeli pole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DataWymagana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lub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DataWysłania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jest puste. W innym przypadku powoduje wyświetlenie różnicy.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BieżącyKraj: IIf(IsNull([Kraj]), " ", [Kraj])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pusty ciąg, jeżeli pole Kraj jest puste. W innym przypadku powoduje wyświetlenie zawartości pola Kraj.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SprzedażPółroczna: Nz([Sprzedaż1Kwrt], 0) + Nz([Sprzedaż2Kwrt], 0)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suma wartości z pól sprzedaży z pierwszego i drugiego kwartału. Wartości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null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są konwertowane na zero za pomocą funkcji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Nz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=IIf(IsNull([Region]),[Miasto]&amp;" "&amp; [KodPocztowy],[Miasto]&amp;" "&amp;[Region]&amp;" "&amp; [KodPocztowy])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wyświetlenie wartości pól Miasto i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KodPocztowy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 jeśli pole Region jest puste. W innym przypadku powoduje wyświetlenie wartości pól Miasto, Region i </a:t>
                      </a:r>
                      <a:r>
                        <a:rPr kumimoji="0" lang="pl-PL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KodPocztowy</a:t>
                      </a:r>
                      <a:r>
                        <a:rPr kumimoji="0" lang="pl-PL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46527" marR="46527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885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Wyrażenia sprawdzające występowanie wartości null</a:t>
            </a:r>
            <a:endParaRPr lang="pl-PL" altLang="pl-PL" dirty="0" smtClean="0"/>
          </a:p>
        </p:txBody>
      </p:sp>
    </p:spTree>
    <p:extLst>
      <p:ext uri="{BB962C8B-B14F-4D97-AF65-F5344CB8AC3E}">
        <p14:creationId xmlns:p14="http://schemas.microsoft.com/office/powerpoint/2010/main" val="20372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194" name="Group 122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3714442909"/>
              </p:ext>
            </p:extLst>
          </p:nvPr>
        </p:nvGraphicFramePr>
        <p:xfrm>
          <a:off x="457200" y="985838"/>
          <a:ext cx="8235950" cy="3599998"/>
        </p:xfrm>
        <a:graphic>
          <a:graphicData uri="http://schemas.openxmlformats.org/drawingml/2006/table">
            <a:tbl>
              <a:tblPr/>
              <a:tblGrid>
                <a:gridCol w="1107195"/>
                <a:gridCol w="7128755"/>
              </a:tblGrid>
              <a:tr h="427246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Symbol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Opis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52879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*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dowolną liczbę znaków (w tym zero). Może być używany jako pierwszy lub ostatni znak w ciągu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79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?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dowolny pojedynczy znak alfabetu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79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 ] 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dowolny pojedynczy znak spośród znaków umieszczonych w nawiasach kwadratowych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79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!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dowolny znak inny niż znaki umieszczone w nawiasach kwadratowych.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79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 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dowolny znak należący do zakresu. Zakres musi być podany w porządku rosnącym (od A do Z)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79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#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dowolny pojedynczy znak numeryczny.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758" marR="91758" marT="34283" marB="34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Symbole wieloznaczne + Like …</a:t>
            </a:r>
          </a:p>
        </p:txBody>
      </p:sp>
    </p:spTree>
    <p:extLst>
      <p:ext uri="{BB962C8B-B14F-4D97-AF65-F5344CB8AC3E}">
        <p14:creationId xmlns:p14="http://schemas.microsoft.com/office/powerpoint/2010/main" val="63562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290" name="Group 98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719126423"/>
              </p:ext>
            </p:extLst>
          </p:nvPr>
        </p:nvGraphicFramePr>
        <p:xfrm>
          <a:off x="457200" y="985838"/>
          <a:ext cx="8235950" cy="3600002"/>
        </p:xfrm>
        <a:graphic>
          <a:graphicData uri="http://schemas.openxmlformats.org/drawingml/2006/table">
            <a:tbl>
              <a:tblPr/>
              <a:tblGrid>
                <a:gridCol w="5151615"/>
                <a:gridCol w="3084335"/>
              </a:tblGrid>
              <a:tr h="44521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Znak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Wymagana składnia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39434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gwiazdka *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[*]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4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znak zapytania ?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[?]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4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znak numeru #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[#]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4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Łącznik -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[-]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4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Otwierający i zamykający nawias kwadratowy []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[[]]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4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Otwierający nawias kwadratowy [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[[]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4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Zamykający nawias kwadratowy ]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]</a:t>
                      </a: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4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Wykrzyknik !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!</a:t>
                      </a:r>
                    </a:p>
                  </a:txBody>
                  <a:tcPr marL="90827" marR="90827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Wyszukiwanie symboli wieloznacznych</a:t>
            </a:r>
            <a:endParaRPr lang="pl-PL" altLang="pl-PL" dirty="0" smtClean="0"/>
          </a:p>
        </p:txBody>
      </p:sp>
    </p:spTree>
    <p:extLst>
      <p:ext uri="{BB962C8B-B14F-4D97-AF65-F5344CB8AC3E}">
        <p14:creationId xmlns:p14="http://schemas.microsoft.com/office/powerpoint/2010/main" val="285918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600" name="Group 96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3070395466"/>
              </p:ext>
            </p:extLst>
          </p:nvPr>
        </p:nvGraphicFramePr>
        <p:xfrm>
          <a:off x="457200" y="985838"/>
          <a:ext cx="8235950" cy="3599999"/>
        </p:xfrm>
        <a:graphic>
          <a:graphicData uri="http://schemas.openxmlformats.org/drawingml/2006/table">
            <a:tbl>
              <a:tblPr/>
              <a:tblGrid>
                <a:gridCol w="2829509"/>
                <a:gridCol w="5406441"/>
              </a:tblGrid>
              <a:tr h="576711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Znaki maski wprowadzania </a:t>
                      </a:r>
                      <a:endParaRPr kumimoji="1" lang="pl-P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Wskazywany typ danych </a:t>
                      </a:r>
                      <a:endParaRPr kumimoji="1" lang="pl-PL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37791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cyfra (wymagana)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91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cyfra (opcja)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91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litera lub cyfra (wymagana)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91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litera lub cyfra (opcja)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91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litera (wymagana)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91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?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litera (opcja)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91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#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cyfra lub spacja (opcja — spacja oznacza puste miejsce)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91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&amp;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666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dowolny znak lub spacja (wymagana)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Tworzenie masek wprowadzania</a:t>
            </a:r>
          </a:p>
        </p:txBody>
      </p:sp>
    </p:spTree>
    <p:extLst>
      <p:ext uri="{BB962C8B-B14F-4D97-AF65-F5344CB8AC3E}">
        <p14:creationId xmlns:p14="http://schemas.microsoft.com/office/powerpoint/2010/main" val="7098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16728B75-4E5B-40D0-AFCC-6DD6F70D30C8}" type="slidenum">
              <a:rPr lang="pl-PL" altLang="pl-PL" smtClean="0"/>
              <a:pPr/>
              <a:t>5</a:t>
            </a:fld>
            <a:endParaRPr lang="pl-PL" altLang="pl-PL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>
                <a:sym typeface="Wingdings" pitchFamily="2" charset="2"/>
              </a:rPr>
              <a:t></a:t>
            </a:r>
          </a:p>
          <a:p>
            <a:r>
              <a:rPr lang="pl-PL" altLang="pl-PL" smtClean="0">
                <a:sym typeface="Wingdings" pitchFamily="2" charset="2"/>
              </a:rPr>
              <a:t>Ctrl + </a:t>
            </a:r>
          </a:p>
          <a:p>
            <a:r>
              <a:rPr lang="pl-PL" altLang="pl-PL" smtClean="0">
                <a:sym typeface="Wingdings" pitchFamily="2" charset="2"/>
              </a:rPr>
              <a:t>Home, PageUp, PageDN</a:t>
            </a:r>
          </a:p>
          <a:p>
            <a:r>
              <a:rPr lang="pl-PL" altLang="pl-PL" smtClean="0">
                <a:sym typeface="Wingdings" pitchFamily="2" charset="2"/>
              </a:rPr>
              <a:t>End</a:t>
            </a:r>
          </a:p>
          <a:p>
            <a:r>
              <a:rPr lang="pl-PL" altLang="pl-PL" smtClean="0">
                <a:sym typeface="Wingdings" pitchFamily="2" charset="2"/>
              </a:rPr>
              <a:t>Menu:</a:t>
            </a:r>
          </a:p>
          <a:p>
            <a:pPr lvl="1"/>
            <a:r>
              <a:rPr lang="pl-PL" altLang="pl-PL" smtClean="0">
                <a:sym typeface="Wingdings" pitchFamily="2" charset="2"/>
              </a:rPr>
              <a:t>Edycja  </a:t>
            </a:r>
            <a:r>
              <a:rPr lang="pl-PL" altLang="pl-PL" smtClean="0"/>
              <a:t>Przejdź </a:t>
            </a:r>
            <a:r>
              <a:rPr lang="pl-PL" altLang="pl-PL" smtClean="0">
                <a:sym typeface="Wingdings" pitchFamily="2" charset="2"/>
              </a:rPr>
              <a:t>do…</a:t>
            </a:r>
          </a:p>
          <a:p>
            <a:pPr lvl="1"/>
            <a:r>
              <a:rPr lang="pl-PL" altLang="pl-PL" smtClean="0">
                <a:sym typeface="Wingdings" pitchFamily="2" charset="2"/>
              </a:rPr>
              <a:t>Znajdź i zaznacz  Przejdź do</a:t>
            </a:r>
          </a:p>
          <a:p>
            <a:r>
              <a:rPr lang="pl-PL" altLang="pl-PL" smtClean="0">
                <a:sym typeface="Wingdings" pitchFamily="2" charset="2"/>
              </a:rPr>
              <a:t>Ctrl+G</a:t>
            </a:r>
          </a:p>
          <a:p>
            <a:r>
              <a:rPr lang="pl-PL" altLang="pl-PL" smtClean="0">
                <a:sym typeface="Wingdings" pitchFamily="2" charset="2"/>
              </a:rPr>
              <a:t>Pole nazwy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Poruszanie się po arkuszu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 l="16032" t="3125" r="57390" b="42122"/>
          <a:stretch>
            <a:fillRect/>
          </a:stretch>
        </p:blipFill>
        <p:spPr bwMode="auto">
          <a:xfrm>
            <a:off x="4932041" y="1878298"/>
            <a:ext cx="1943991" cy="30035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/>
          <a:srcRect l="15300" t="1389" r="66243" b="76584"/>
          <a:stretch>
            <a:fillRect/>
          </a:stretch>
        </p:blipFill>
        <p:spPr bwMode="auto">
          <a:xfrm>
            <a:off x="2843809" y="3415495"/>
            <a:ext cx="1349998" cy="12083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94" t="8041" b="34425"/>
          <a:stretch>
            <a:fillRect/>
          </a:stretch>
        </p:blipFill>
        <p:spPr bwMode="auto">
          <a:xfrm>
            <a:off x="7030423" y="1008406"/>
            <a:ext cx="1887761" cy="2466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638" name="Group 86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4203613505"/>
              </p:ext>
            </p:extLst>
          </p:nvPr>
        </p:nvGraphicFramePr>
        <p:xfrm>
          <a:off x="457200" y="985838"/>
          <a:ext cx="8235950" cy="3600002"/>
        </p:xfrm>
        <a:graphic>
          <a:graphicData uri="http://schemas.openxmlformats.org/drawingml/2006/table">
            <a:tbl>
              <a:tblPr/>
              <a:tblGrid>
                <a:gridCol w="5329708"/>
                <a:gridCol w="2906242"/>
              </a:tblGrid>
              <a:tr h="597261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Przykładowa maska wprowadzania </a:t>
                      </a:r>
                      <a:endParaRPr kumimoji="1" lang="pl-P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Przykładowe dane </a:t>
                      </a:r>
                      <a:endParaRPr kumimoji="1" lang="pl-PL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42896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(000) 000-0000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(206) 555-0248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96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(999) 999-9999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() 555-0248 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96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(000) AAA-AAAA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(206) 555-TELE 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96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L????L?000L0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GREENGR339M3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96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L0L 0L0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T2F 8M4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96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00000-9999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98115-3007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96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ISBN 0-&amp;&amp;&amp;&amp;&amp;&amp;&amp;&amp;&amp;-0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ISBN 1-55615-507-7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93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Maski wprowadzania</a:t>
            </a:r>
          </a:p>
        </p:txBody>
      </p:sp>
    </p:spTree>
    <p:extLst>
      <p:ext uri="{BB962C8B-B14F-4D97-AF65-F5344CB8AC3E}">
        <p14:creationId xmlns:p14="http://schemas.microsoft.com/office/powerpoint/2010/main" val="372012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66" name="Group 66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447847715"/>
              </p:ext>
            </p:extLst>
          </p:nvPr>
        </p:nvGraphicFramePr>
        <p:xfrm>
          <a:off x="457200" y="985837"/>
          <a:ext cx="8235950" cy="3674300"/>
        </p:xfrm>
        <a:graphic>
          <a:graphicData uri="http://schemas.openxmlformats.org/drawingml/2006/table">
            <a:tbl>
              <a:tblPr/>
              <a:tblGrid>
                <a:gridCol w="3568059"/>
                <a:gridCol w="4667891"/>
              </a:tblGrid>
              <a:tr h="53883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Reguła sprawdzania poprawności</a:t>
                      </a:r>
                      <a:endParaRPr kumimoji="1" lang="pl-P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Tekst reguły sprawdzania poprawności</a:t>
                      </a:r>
                      <a:endParaRPr kumimoji="1" lang="pl-PL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6D"/>
                    </a:solidFill>
                  </a:tcPr>
                </a:tc>
              </a:tr>
              <a:tr h="62709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&lt;&gt;0 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Wprowadź wartość różną od zera.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09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 or &gt;100 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Wartość musi być równa 0 lub większa od 100.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09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&lt;#1-1-2000#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Wprowadź datę sprzed roku 2000.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09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&gt;=#1-1-2004# and &lt;#1-1-2005# 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Wprowadź datę z roku 2004. 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093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Not "ja"</a:t>
                      </a:r>
                      <a:endParaRPr kumimoji="1" lang="pl-P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l-PL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Wprowadź swoje nazwisko.</a:t>
                      </a:r>
                      <a:endParaRPr kumimoji="1" lang="pl-P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2079" marR="92079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Sprawdzanie poprawności danych</a:t>
            </a:r>
          </a:p>
        </p:txBody>
      </p:sp>
    </p:spTree>
    <p:extLst>
      <p:ext uri="{BB962C8B-B14F-4D97-AF65-F5344CB8AC3E}">
        <p14:creationId xmlns:p14="http://schemas.microsoft.com/office/powerpoint/2010/main" val="26672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083809778"/>
              </p:ext>
            </p:extLst>
          </p:nvPr>
        </p:nvGraphicFramePr>
        <p:xfrm>
          <a:off x="457200" y="985838"/>
          <a:ext cx="8235950" cy="3599998"/>
        </p:xfrm>
        <a:graphic>
          <a:graphicData uri="http://schemas.openxmlformats.org/drawingml/2006/table">
            <a:tbl>
              <a:tblPr/>
              <a:tblGrid>
                <a:gridCol w="6808473"/>
                <a:gridCol w="1427477"/>
              </a:tblGrid>
              <a:tr h="396274">
                <a:tc>
                  <a:txBody>
                    <a:bodyPr/>
                    <a:lstStyle/>
                    <a:p>
                      <a:pPr algn="ctr"/>
                      <a:r>
                        <a:rPr lang="pl-PL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Atrybut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Maksimum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6D"/>
                    </a:solidFill>
                  </a:tcPr>
                </a:tc>
              </a:tr>
              <a:tr h="800931">
                <a:tc>
                  <a:txBody>
                    <a:bodyPr/>
                    <a:lstStyle/>
                    <a:p>
                      <a:r>
                        <a:rPr lang="pl-PL" sz="1400" dirty="0"/>
                        <a:t>Liczba akcji w makrze (makro: Akcja lub zestaw akcji, którego można użyć w celu automatyzacji zadań.)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999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931">
                <a:tc>
                  <a:txBody>
                    <a:bodyPr/>
                    <a:lstStyle/>
                    <a:p>
                      <a:r>
                        <a:rPr lang="pl-PL" sz="1400" dirty="0"/>
                        <a:t>Liczba znaków w warunku (warunek: Część kryteriów wyszukiwania lub filtrowania, które pole musi spełniać. Niektóre warunki muszą być używane z wartością; na przykład pole „Autor” z warunkiem równe i wartością „Jan”.)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255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931">
                <a:tc>
                  <a:txBody>
                    <a:bodyPr/>
                    <a:lstStyle/>
                    <a:p>
                      <a:r>
                        <a:rPr lang="pl-PL" sz="1400" dirty="0"/>
                        <a:t>Liczba znaków w komentarzu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255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931">
                <a:tc>
                  <a:txBody>
                    <a:bodyPr/>
                    <a:lstStyle/>
                    <a:p>
                      <a:r>
                        <a:rPr lang="pl-PL" sz="1400" dirty="0"/>
                        <a:t>Liczba znaków w argumencie akcji (argument akcji: Informacje dodatkowe wymagane przez niektóre akcje w makrach, na przykład obiekt, którego dotyczy akcja, lub określone warunki, od których jest uzależnione wykonanie akcji.)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255</a:t>
                      </a:r>
                    </a:p>
                  </a:txBody>
                  <a:tcPr marL="94726" marR="94726" marT="34291" marB="34291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266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altLang="pl-PL" smtClean="0"/>
              <a:t>Specyfikacja makr</a:t>
            </a:r>
            <a:br>
              <a:rPr lang="pl-PL" altLang="pl-PL" smtClean="0"/>
            </a:br>
            <a:r>
              <a:rPr lang="pl-PL" altLang="pl-PL" smtClean="0"/>
              <a:t>programu Microsoft Access</a:t>
            </a:r>
            <a:endParaRPr lang="pl-PL" altLang="pl-PL" dirty="0" smtClean="0"/>
          </a:p>
        </p:txBody>
      </p:sp>
    </p:spTree>
    <p:extLst>
      <p:ext uri="{BB962C8B-B14F-4D97-AF65-F5344CB8AC3E}">
        <p14:creationId xmlns:p14="http://schemas.microsoft.com/office/powerpoint/2010/main" val="277303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Program szkolenia</a:t>
            </a:r>
            <a:endParaRPr lang="en-US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457200" y="1232570"/>
            <a:ext cx="1020039" cy="279757"/>
          </a:xfrm>
        </p:spPr>
        <p:txBody>
          <a:bodyPr/>
          <a:lstStyle/>
          <a:p>
            <a:r>
              <a:rPr lang="pl-PL" dirty="0" smtClean="0"/>
              <a:t>Dzień 3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0"/>
          </p:nvPr>
        </p:nvSpPr>
        <p:spPr>
          <a:xfrm>
            <a:off x="1581528" y="1240425"/>
            <a:ext cx="7105272" cy="279757"/>
          </a:xfrm>
        </p:spPr>
        <p:txBody>
          <a:bodyPr/>
          <a:lstStyle/>
          <a:p>
            <a:r>
              <a:rPr lang="pl-PL" dirty="0"/>
              <a:t>MS SQL SERVER i JEGO NARZĘDZIA</a:t>
            </a:r>
            <a:endParaRPr lang="en-US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0"/>
          </p:nvPr>
        </p:nvSpPr>
        <p:spPr>
          <a:xfrm>
            <a:off x="1581528" y="1611501"/>
            <a:ext cx="7105272" cy="279757"/>
          </a:xfrm>
        </p:spPr>
        <p:txBody>
          <a:bodyPr/>
          <a:lstStyle/>
          <a:p>
            <a:r>
              <a:rPr lang="pl-PL" b="0" dirty="0"/>
              <a:t>Analiza serwera</a:t>
            </a:r>
            <a:endParaRPr lang="en-US" b="0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1"/>
          </p:nvPr>
        </p:nvSpPr>
        <p:spPr>
          <a:xfrm>
            <a:off x="1581528" y="1982577"/>
            <a:ext cx="7105272" cy="279757"/>
          </a:xfrm>
        </p:spPr>
        <p:txBody>
          <a:bodyPr/>
          <a:lstStyle/>
          <a:p>
            <a:r>
              <a:rPr lang="pl-PL" b="0" dirty="0"/>
              <a:t>Tworzenie zapytań w języku </a:t>
            </a:r>
            <a:r>
              <a:rPr lang="pl-PL" b="0" dirty="0" smtClean="0"/>
              <a:t>SQL</a:t>
            </a:r>
            <a:endParaRPr lang="pl-PL" b="0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32"/>
          </p:nvPr>
        </p:nvSpPr>
        <p:spPr>
          <a:xfrm>
            <a:off x="1581528" y="2353653"/>
            <a:ext cx="7105272" cy="279757"/>
          </a:xfrm>
        </p:spPr>
        <p:txBody>
          <a:bodyPr/>
          <a:lstStyle/>
          <a:p>
            <a:r>
              <a:rPr lang="pl-PL" b="0" dirty="0"/>
              <a:t>Tworzenie struktury bazy </a:t>
            </a:r>
            <a:r>
              <a:rPr lang="pl-PL" b="0" dirty="0" smtClean="0"/>
              <a:t>danych</a:t>
            </a:r>
            <a:endParaRPr lang="pl-PL" b="0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quarter" idx="33"/>
          </p:nvPr>
        </p:nvSpPr>
        <p:spPr>
          <a:xfrm>
            <a:off x="1581528" y="2724729"/>
            <a:ext cx="7105272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34"/>
          </p:nvPr>
        </p:nvSpPr>
        <p:spPr>
          <a:xfrm>
            <a:off x="1581528" y="3095805"/>
            <a:ext cx="7105272" cy="279757"/>
          </a:xfrm>
        </p:spPr>
        <p:txBody>
          <a:bodyPr/>
          <a:lstStyle/>
          <a:p>
            <a:r>
              <a:rPr lang="en-US" dirty="0" smtClean="0"/>
              <a:t>WIZUALIZACJA DANYCH</a:t>
            </a:r>
            <a:endParaRPr lang="en-US" dirty="0"/>
          </a:p>
        </p:txBody>
      </p:sp>
      <p:sp>
        <p:nvSpPr>
          <p:cNvPr id="10" name="Symbol zastępczy tekstu 9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ymbol zastępczy tekstu 10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37"/>
          </p:nvPr>
        </p:nvSpPr>
        <p:spPr>
          <a:xfrm>
            <a:off x="457200" y="1603646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38"/>
          </p:nvPr>
        </p:nvSpPr>
        <p:spPr>
          <a:xfrm>
            <a:off x="457200" y="1971273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ymbol zastępczy tekstu 14"/>
          <p:cNvSpPr>
            <a:spLocks noGrp="1"/>
          </p:cNvSpPr>
          <p:nvPr>
            <p:ph type="body" sz="quarter" idx="40"/>
          </p:nvPr>
        </p:nvSpPr>
        <p:spPr>
          <a:xfrm>
            <a:off x="457199" y="2718927"/>
            <a:ext cx="1020039" cy="2797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ymbol zastępczy tekstu 1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Symbol zastępczy tekstu 1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ymbol zastępczy tekstu 17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04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pPr lvl="0" fontAlgn="base"/>
            <a:r>
              <a:rPr lang="pl-PL" dirty="0" smtClean="0"/>
              <a:t>Wersje </a:t>
            </a:r>
            <a:r>
              <a:rPr lang="pl-PL" dirty="0"/>
              <a:t>serwera</a:t>
            </a:r>
          </a:p>
          <a:p>
            <a:pPr lvl="0" fontAlgn="base"/>
            <a:r>
              <a:rPr lang="pl-PL" dirty="0"/>
              <a:t>Architektura MS SQL Server</a:t>
            </a:r>
          </a:p>
          <a:p>
            <a:pPr lvl="0" fontAlgn="base"/>
            <a:r>
              <a:rPr lang="pl-PL" dirty="0"/>
              <a:t>Środowisko: MS SQL Server Management </a:t>
            </a:r>
            <a:r>
              <a:rPr lang="pl-PL" dirty="0" smtClean="0"/>
              <a:t>Studio</a:t>
            </a:r>
          </a:p>
          <a:p>
            <a:pPr lvl="1" fontAlgn="base"/>
            <a:r>
              <a:rPr lang="pl-PL" dirty="0" smtClean="0"/>
              <a:t>jego </a:t>
            </a:r>
            <a:r>
              <a:rPr lang="pl-PL" dirty="0"/>
              <a:t>budowa i zastosowanie</a:t>
            </a:r>
          </a:p>
          <a:p>
            <a:pPr lvl="0" fontAlgn="base"/>
            <a:r>
              <a:rPr lang="pl-PL" dirty="0"/>
              <a:t>Archiwizacja bazy </a:t>
            </a:r>
            <a:r>
              <a:rPr lang="pl-PL" dirty="0" smtClean="0"/>
              <a:t>danych</a:t>
            </a:r>
          </a:p>
          <a:p>
            <a:pPr lvl="1" fontAlgn="base"/>
            <a:r>
              <a:rPr lang="pl-PL" dirty="0" smtClean="0"/>
              <a:t>backup </a:t>
            </a:r>
            <a:r>
              <a:rPr lang="pl-PL" dirty="0"/>
              <a:t>i odtwarzanie bazy </a:t>
            </a:r>
            <a:r>
              <a:rPr lang="pl-PL" dirty="0" smtClean="0"/>
              <a:t>danych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Analiza serwera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pl-PL" sz="2300" dirty="0" smtClean="0"/>
              <a:t>Enterprise </a:t>
            </a:r>
            <a:r>
              <a:rPr lang="pl-PL" sz="2300" baseline="30000" dirty="0" smtClean="0"/>
              <a:t>duże organizacje</a:t>
            </a:r>
            <a:endParaRPr lang="pl-PL" sz="2300" baseline="30000" dirty="0"/>
          </a:p>
          <a:p>
            <a:pPr lvl="1">
              <a:lnSpc>
                <a:spcPct val="150000"/>
              </a:lnSpc>
            </a:pPr>
            <a:r>
              <a:rPr lang="pl-PL" sz="2300" dirty="0" smtClean="0"/>
              <a:t>Standard </a:t>
            </a:r>
            <a:r>
              <a:rPr lang="pl-PL" sz="2300" baseline="30000" dirty="0" smtClean="0"/>
              <a:t>większość </a:t>
            </a:r>
            <a:r>
              <a:rPr lang="pl-PL" sz="2300" baseline="30000" dirty="0"/>
              <a:t>funkcji wersji Enterprise, </a:t>
            </a:r>
            <a:r>
              <a:rPr lang="pl-PL" sz="2300" baseline="30000" dirty="0" smtClean="0"/>
              <a:t>małe </a:t>
            </a:r>
            <a:r>
              <a:rPr lang="pl-PL" sz="2300" baseline="30000" dirty="0"/>
              <a:t>i </a:t>
            </a:r>
            <a:r>
              <a:rPr lang="pl-PL" sz="2300" baseline="30000" dirty="0" smtClean="0"/>
              <a:t>średnie przedsiębiorstwa</a:t>
            </a:r>
            <a:endParaRPr lang="pl-PL" sz="2300" baseline="30000" dirty="0"/>
          </a:p>
          <a:p>
            <a:pPr lvl="2">
              <a:lnSpc>
                <a:spcPct val="150000"/>
              </a:lnSpc>
            </a:pPr>
            <a:r>
              <a:rPr lang="pl-PL" sz="2300" dirty="0" smtClean="0"/>
              <a:t>Workgroup </a:t>
            </a:r>
            <a:r>
              <a:rPr lang="pl-PL" sz="2300" baseline="30000" dirty="0" smtClean="0"/>
              <a:t>limitowany zestaw funkcji</a:t>
            </a:r>
            <a:endParaRPr lang="pl-PL" sz="2300" baseline="30000" dirty="0"/>
          </a:p>
          <a:p>
            <a:pPr lvl="3">
              <a:lnSpc>
                <a:spcPct val="150000"/>
              </a:lnSpc>
            </a:pPr>
            <a:r>
              <a:rPr lang="pl-PL" sz="2300" dirty="0" smtClean="0"/>
              <a:t>Express </a:t>
            </a:r>
            <a:r>
              <a:rPr lang="pl-PL" sz="2300" baseline="30000" dirty="0" smtClean="0"/>
              <a:t>bezpłatna</a:t>
            </a:r>
            <a:r>
              <a:rPr lang="pl-PL" sz="2300" baseline="30000" dirty="0"/>
              <a:t>, podstawowa </a:t>
            </a:r>
            <a:r>
              <a:rPr lang="pl-PL" sz="2300" baseline="30000" dirty="0" smtClean="0"/>
              <a:t>platforma, silnik bazodanowy</a:t>
            </a:r>
          </a:p>
          <a:p>
            <a:pPr lvl="4">
              <a:lnSpc>
                <a:spcPct val="150000"/>
              </a:lnSpc>
            </a:pPr>
            <a:r>
              <a:rPr lang="pl-PL" sz="2300" dirty="0" smtClean="0"/>
              <a:t>Compact </a:t>
            </a:r>
            <a:r>
              <a:rPr lang="pl-PL" sz="2300" baseline="30000" dirty="0" smtClean="0"/>
              <a:t>serwer </a:t>
            </a:r>
            <a:r>
              <a:rPr lang="pl-PL" sz="2300" baseline="30000" dirty="0"/>
              <a:t>bazodanowy dla urządzeń </a:t>
            </a:r>
            <a:r>
              <a:rPr lang="pl-PL" sz="2300" baseline="30000" dirty="0" smtClean="0"/>
              <a:t>mobilnych</a:t>
            </a:r>
            <a:endParaRPr lang="pl-PL" sz="2300" baseline="30000" dirty="0"/>
          </a:p>
          <a:p>
            <a:pPr>
              <a:lnSpc>
                <a:spcPct val="150000"/>
              </a:lnSpc>
            </a:pPr>
            <a:r>
              <a:rPr lang="pl-PL" sz="2300" dirty="0" smtClean="0"/>
              <a:t>Developer </a:t>
            </a:r>
            <a:r>
              <a:rPr lang="pl-PL" sz="2300" baseline="30000" dirty="0" smtClean="0"/>
              <a:t>wersja Enterprise dla </a:t>
            </a:r>
            <a:r>
              <a:rPr lang="pl-PL" sz="2300" baseline="30000" dirty="0"/>
              <a:t>developerów</a:t>
            </a:r>
            <a:r>
              <a:rPr lang="pl-PL" sz="2300" baseline="30000" dirty="0" smtClean="0"/>
              <a:t>, ograniczenia komercyjne </a:t>
            </a:r>
            <a:r>
              <a:rPr lang="pl-PL" sz="2300" baseline="30000" dirty="0"/>
              <a:t>i </a:t>
            </a:r>
            <a:r>
              <a:rPr lang="pl-PL" sz="2300" baseline="30000" dirty="0" smtClean="0"/>
              <a:t>produkcyjne</a:t>
            </a:r>
            <a:endParaRPr lang="pl-PL" sz="2300" baseline="30000" dirty="0"/>
          </a:p>
          <a:p>
            <a:pPr>
              <a:lnSpc>
                <a:spcPct val="150000"/>
              </a:lnSpc>
            </a:pPr>
            <a:r>
              <a:rPr lang="pl-PL" sz="2300" dirty="0" smtClean="0"/>
              <a:t>Evaluation </a:t>
            </a:r>
            <a:r>
              <a:rPr lang="pl-PL" sz="2300" baseline="30000" dirty="0" smtClean="0"/>
              <a:t>pełne </a:t>
            </a:r>
            <a:r>
              <a:rPr lang="pl-PL" sz="2300" baseline="30000" dirty="0"/>
              <a:t>środowisko </a:t>
            </a:r>
            <a:r>
              <a:rPr lang="pl-PL" sz="2300" baseline="30000" dirty="0" smtClean="0"/>
              <a:t>na </a:t>
            </a:r>
            <a:r>
              <a:rPr lang="pl-PL" sz="2300" baseline="30000" dirty="0"/>
              <a:t>180 </a:t>
            </a:r>
            <a:r>
              <a:rPr lang="pl-PL" sz="2300" baseline="30000" dirty="0" smtClean="0"/>
              <a:t>dni</a:t>
            </a:r>
            <a:endParaRPr lang="pl-PL" sz="2300" baseline="300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pl-PL" dirty="0"/>
              <a:t>Wersje </a:t>
            </a:r>
            <a:r>
              <a:rPr lang="pl-PL" dirty="0" smtClean="0"/>
              <a:t>serwera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914777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wykresu 5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3006996761"/>
              </p:ext>
            </p:extLst>
          </p:nvPr>
        </p:nvGraphicFramePr>
        <p:xfrm>
          <a:off x="457200" y="985838"/>
          <a:ext cx="8235952" cy="3270338"/>
        </p:xfrm>
        <a:graphic>
          <a:graphicData uri="http://schemas.openxmlformats.org/drawingml/2006/table">
            <a:tbl>
              <a:tblPr/>
              <a:tblGrid>
                <a:gridCol w="2064124"/>
                <a:gridCol w="1438835"/>
                <a:gridCol w="1432112"/>
                <a:gridCol w="1862417"/>
                <a:gridCol w="1438464"/>
              </a:tblGrid>
              <a:tr h="264738">
                <a:tc>
                  <a:txBody>
                    <a:bodyPr/>
                    <a:lstStyle/>
                    <a:p>
                      <a:pPr algn="r"/>
                      <a:endParaRPr lang="pl-PL" sz="900" dirty="0"/>
                    </a:p>
                  </a:txBody>
                  <a:tcPr marL="20276" marR="20276" marT="25345" marB="2534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b="1" dirty="0" smtClean="0">
                          <a:solidFill>
                            <a:srgbClr val="2A2A2A"/>
                          </a:solidFill>
                          <a:effectLst/>
                        </a:rPr>
                        <a:t>Standard</a:t>
                      </a:r>
                      <a:endParaRPr lang="pl-PL" sz="900" dirty="0">
                        <a:solidFill>
                          <a:srgbClr val="2A2A2A"/>
                        </a:solidFill>
                        <a:effectLst/>
                      </a:endParaRPr>
                    </a:p>
                  </a:txBody>
                  <a:tcPr marL="20276" marR="20276" marT="25345" marB="2534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b="1" dirty="0">
                          <a:solidFill>
                            <a:srgbClr val="2A2A2A"/>
                          </a:solidFill>
                          <a:effectLst/>
                        </a:rPr>
                        <a:t>Workgroup</a:t>
                      </a:r>
                      <a:endParaRPr lang="pl-PL" sz="900" dirty="0">
                        <a:solidFill>
                          <a:srgbClr val="2A2A2A"/>
                        </a:solidFill>
                        <a:effectLst/>
                      </a:endParaRPr>
                    </a:p>
                  </a:txBody>
                  <a:tcPr marL="20276" marR="20276" marT="25345" marB="2534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b="1" dirty="0">
                          <a:solidFill>
                            <a:srgbClr val="2A2A2A"/>
                          </a:solidFill>
                          <a:effectLst/>
                        </a:rPr>
                        <a:t>Express</a:t>
                      </a:r>
                      <a:endParaRPr lang="pl-PL" sz="900" dirty="0">
                        <a:solidFill>
                          <a:srgbClr val="2A2A2A"/>
                        </a:solidFill>
                        <a:effectLst/>
                      </a:endParaRPr>
                    </a:p>
                  </a:txBody>
                  <a:tcPr marL="20276" marR="20276" marT="25345" marB="2534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b="1" dirty="0">
                          <a:solidFill>
                            <a:srgbClr val="2A2A2A"/>
                          </a:solidFill>
                          <a:effectLst/>
                        </a:rPr>
                        <a:t>Compact</a:t>
                      </a:r>
                      <a:endParaRPr lang="pl-PL" sz="900" dirty="0">
                        <a:solidFill>
                          <a:srgbClr val="2A2A2A"/>
                        </a:solidFill>
                        <a:effectLst/>
                      </a:endParaRPr>
                    </a:p>
                  </a:txBody>
                  <a:tcPr marL="20276" marR="20276" marT="25345" marB="2534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Wspierana ilość procesorów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4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4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Wielkość bazy danych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Bez ograniczeń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Bez ograniczeń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GB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4GB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RAM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Bez ograniczeń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Bez ograniczeń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GB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GB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SQL Server Management Studio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Tak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Tak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b="1" dirty="0">
                          <a:solidFill>
                            <a:srgbClr val="FFC000"/>
                          </a:solidFill>
                          <a:effectLst/>
                        </a:rPr>
                        <a:t>Wyłącznie z Advanced Services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Klastrowanie (max ilość węzłów)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2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Mirroring bazy danych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Tylko Single-thread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Policy-Based Management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Tak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Procedury składowane, triggery, widoki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Tak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Tak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kern="1200" dirty="0">
                          <a:solidFill>
                            <a:srgbClr val="2A2A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Typy geograficzne i geometryczne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Tak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Kompresja logów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Operacje Online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Kompresja backupu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Enkrypcja danych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Limitowana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Limitowana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Limitowana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 err="1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Password-based</a:t>
                      </a:r>
                      <a:endParaRPr lang="pl-PL" sz="900" b="1" kern="1200" dirty="0">
                        <a:solidFill>
                          <a:srgbClr val="FFC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XML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Natywny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Natywny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Natywny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Natywny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Replikacja Merge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Tak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Tak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Tylko Subscriber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pl-PL" sz="9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Tylko </a:t>
                      </a:r>
                      <a:r>
                        <a:rPr lang="pl-PL" sz="900" b="1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Subscriber</a:t>
                      </a:r>
                      <a:endParaRPr lang="pl-PL" sz="9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Baza ‘Scalable </a:t>
                      </a:r>
                      <a:r>
                        <a:rPr lang="pl-PL" sz="900" dirty="0" err="1">
                          <a:solidFill>
                            <a:srgbClr val="2A2A2A"/>
                          </a:solidFill>
                          <a:effectLst/>
                        </a:rPr>
                        <a:t>Shared</a:t>
                      </a:r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’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900" dirty="0">
                          <a:solidFill>
                            <a:srgbClr val="2A2A2A"/>
                          </a:solidFill>
                          <a:effectLst/>
                        </a:rPr>
                        <a:t>Nie</a:t>
                      </a:r>
                    </a:p>
                  </a:txBody>
                  <a:tcPr marL="20276" marR="20276" marT="25345" marB="2534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Wersje serwera</a:t>
            </a:r>
          </a:p>
        </p:txBody>
      </p:sp>
    </p:spTree>
    <p:extLst>
      <p:ext uri="{BB962C8B-B14F-4D97-AF65-F5344CB8AC3E}">
        <p14:creationId xmlns:p14="http://schemas.microsoft.com/office/powerpoint/2010/main" val="224489893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l-PL" dirty="0"/>
              <a:t>jedna </a:t>
            </a:r>
            <a:r>
              <a:rPr lang="pl-PL" dirty="0" smtClean="0"/>
              <a:t>instancja zawiera </a:t>
            </a:r>
            <a:r>
              <a:rPr lang="pl-PL" dirty="0"/>
              <a:t>wiele baz </a:t>
            </a:r>
            <a:r>
              <a:rPr lang="pl-PL" dirty="0" smtClean="0"/>
              <a:t>danych (systemowe i użytkownika)</a:t>
            </a:r>
          </a:p>
          <a:p>
            <a:r>
              <a:rPr lang="pl-PL" dirty="0" smtClean="0"/>
              <a:t>Odwołanie:</a:t>
            </a:r>
          </a:p>
          <a:p>
            <a:pPr lvl="1"/>
            <a:r>
              <a:rPr lang="pl-PL" dirty="0" err="1" smtClean="0"/>
              <a:t>bazadanych.użytkownik.obiekt</a:t>
            </a:r>
            <a:endParaRPr lang="pl-PL" dirty="0" smtClean="0"/>
          </a:p>
          <a:p>
            <a:r>
              <a:rPr lang="pl-PL" dirty="0"/>
              <a:t>Dane </a:t>
            </a:r>
            <a:r>
              <a:rPr lang="pl-PL" dirty="0" smtClean="0"/>
              <a:t>przechowywane </a:t>
            </a:r>
            <a:r>
              <a:rPr lang="pl-PL" dirty="0"/>
              <a:t>w </a:t>
            </a:r>
            <a:r>
              <a:rPr lang="pl-PL" dirty="0" smtClean="0"/>
              <a:t>plikach fizycznie na dysku</a:t>
            </a:r>
          </a:p>
          <a:p>
            <a:pPr lvl="1"/>
            <a:r>
              <a:rPr lang="pl-PL" dirty="0" smtClean="0"/>
              <a:t>domyślnie jeden </a:t>
            </a:r>
            <a:r>
              <a:rPr lang="pl-PL" dirty="0"/>
              <a:t>plik danych oraz jeden plik dziennika (transakcji</a:t>
            </a:r>
            <a:r>
              <a:rPr lang="pl-PL" dirty="0" smtClean="0"/>
              <a:t>)</a:t>
            </a:r>
          </a:p>
          <a:p>
            <a:pPr lvl="1"/>
            <a:r>
              <a:rPr lang="pl-PL" dirty="0"/>
              <a:t>b</a:t>
            </a:r>
            <a:r>
              <a:rPr lang="pl-PL" dirty="0" smtClean="0"/>
              <a:t>aza </a:t>
            </a:r>
            <a:r>
              <a:rPr lang="pl-PL" dirty="0"/>
              <a:t>danych może się składać z wielu plików danych i wielu plików </a:t>
            </a:r>
            <a:r>
              <a:rPr lang="pl-PL" dirty="0" smtClean="0"/>
              <a:t>dziennika</a:t>
            </a:r>
            <a:endParaRPr lang="pl-PL" dirty="0"/>
          </a:p>
          <a:p>
            <a:r>
              <a:rPr lang="pl-PL" dirty="0" smtClean="0"/>
              <a:t>wiele </a:t>
            </a:r>
            <a:r>
              <a:rPr lang="pl-PL" dirty="0"/>
              <a:t>plików </a:t>
            </a:r>
            <a:r>
              <a:rPr lang="pl-PL" dirty="0" smtClean="0"/>
              <a:t>– różne dyski fizyczne = poprawa wydajności</a:t>
            </a:r>
            <a:endParaRPr lang="pl-PL" dirty="0"/>
          </a:p>
          <a:p>
            <a:r>
              <a:rPr lang="pl-PL" i="1" dirty="0"/>
              <a:t>Plik główny danych</a:t>
            </a:r>
            <a:r>
              <a:rPr lang="pl-PL" dirty="0"/>
              <a:t> (ang. </a:t>
            </a:r>
            <a:r>
              <a:rPr lang="pl-PL" i="1" dirty="0" err="1"/>
              <a:t>primary</a:t>
            </a:r>
            <a:r>
              <a:rPr lang="pl-PL" i="1" dirty="0"/>
              <a:t> file</a:t>
            </a:r>
            <a:r>
              <a:rPr lang="pl-PL" dirty="0" smtClean="0"/>
              <a:t>)</a:t>
            </a:r>
          </a:p>
          <a:p>
            <a:pPr lvl="1"/>
            <a:r>
              <a:rPr lang="pl-PL" dirty="0" smtClean="0"/>
              <a:t>punkt </a:t>
            </a:r>
            <a:r>
              <a:rPr lang="pl-PL" dirty="0"/>
              <a:t>startowy bazy </a:t>
            </a:r>
            <a:r>
              <a:rPr lang="pl-PL" dirty="0" smtClean="0"/>
              <a:t>danych</a:t>
            </a:r>
          </a:p>
          <a:p>
            <a:pPr lvl="1"/>
            <a:r>
              <a:rPr lang="pl-PL" dirty="0" smtClean="0"/>
              <a:t>informacje </a:t>
            </a:r>
            <a:r>
              <a:rPr lang="pl-PL" dirty="0"/>
              <a:t>o innych </a:t>
            </a:r>
            <a:r>
              <a:rPr lang="pl-PL" dirty="0" smtClean="0"/>
              <a:t>plikach</a:t>
            </a:r>
          </a:p>
          <a:p>
            <a:pPr lvl="1"/>
            <a:r>
              <a:rPr lang="pl-PL" dirty="0" smtClean="0"/>
              <a:t>jeden </a:t>
            </a:r>
            <a:r>
              <a:rPr lang="pl-PL" dirty="0"/>
              <a:t>plik główny danych - ma on zwykle rozszerzenie </a:t>
            </a:r>
            <a:r>
              <a:rPr lang="pl-PL" b="1" dirty="0"/>
              <a:t>.</a:t>
            </a:r>
            <a:r>
              <a:rPr lang="pl-PL" b="1" dirty="0" err="1" smtClean="0"/>
              <a:t>mdf</a:t>
            </a:r>
            <a:endParaRPr lang="pl-PL" b="1" dirty="0" smtClean="0"/>
          </a:p>
          <a:p>
            <a:pPr lvl="1"/>
            <a:r>
              <a:rPr lang="pl-PL" dirty="0" smtClean="0"/>
              <a:t>pozostałe pliki </a:t>
            </a:r>
            <a:r>
              <a:rPr lang="pl-PL" dirty="0"/>
              <a:t>danych </a:t>
            </a:r>
            <a:r>
              <a:rPr lang="pl-PL" b="1" dirty="0" smtClean="0"/>
              <a:t>.</a:t>
            </a:r>
            <a:r>
              <a:rPr lang="pl-PL" b="1" dirty="0" err="1"/>
              <a:t>ndf</a:t>
            </a:r>
            <a:r>
              <a:rPr lang="pl-PL" dirty="0"/>
              <a:t>.</a:t>
            </a:r>
          </a:p>
          <a:p>
            <a:r>
              <a:rPr lang="pl-PL" i="1" dirty="0"/>
              <a:t>Pliki dziennika </a:t>
            </a:r>
            <a:r>
              <a:rPr lang="pl-PL" dirty="0"/>
              <a:t>(ang. </a:t>
            </a:r>
            <a:r>
              <a:rPr lang="pl-PL" i="1" dirty="0"/>
              <a:t>log </a:t>
            </a:r>
            <a:r>
              <a:rPr lang="pl-PL" i="1" dirty="0" err="1"/>
              <a:t>files</a:t>
            </a:r>
            <a:r>
              <a:rPr lang="pl-PL" dirty="0" smtClean="0"/>
              <a:t>)</a:t>
            </a:r>
          </a:p>
          <a:p>
            <a:pPr lvl="1"/>
            <a:r>
              <a:rPr lang="pl-PL" dirty="0" smtClean="0"/>
              <a:t>informacje do </a:t>
            </a:r>
            <a:r>
              <a:rPr lang="pl-PL" dirty="0"/>
              <a:t>odtworzenia bazy danych po </a:t>
            </a:r>
            <a:r>
              <a:rPr lang="pl-PL" dirty="0" smtClean="0"/>
              <a:t>awarii</a:t>
            </a:r>
          </a:p>
          <a:p>
            <a:pPr lvl="1"/>
            <a:r>
              <a:rPr lang="pl-PL" dirty="0" smtClean="0"/>
              <a:t>co </a:t>
            </a:r>
            <a:r>
              <a:rPr lang="pl-PL" dirty="0"/>
              <a:t>najmniej jeden plik </a:t>
            </a:r>
            <a:r>
              <a:rPr lang="pl-PL" dirty="0" smtClean="0"/>
              <a:t>dziennika</a:t>
            </a:r>
          </a:p>
          <a:p>
            <a:pPr lvl="1"/>
            <a:r>
              <a:rPr lang="pl-PL" dirty="0" smtClean="0"/>
              <a:t>pliki </a:t>
            </a:r>
            <a:r>
              <a:rPr lang="pl-PL" dirty="0"/>
              <a:t>dziennika </a:t>
            </a:r>
            <a:r>
              <a:rPr lang="pl-PL" b="1" dirty="0" smtClean="0"/>
              <a:t>.</a:t>
            </a:r>
            <a:r>
              <a:rPr lang="pl-PL" b="1" dirty="0" err="1" smtClean="0"/>
              <a:t>ldf</a:t>
            </a:r>
            <a:endParaRPr lang="pl-PL" b="1" dirty="0" smtClean="0"/>
          </a:p>
          <a:p>
            <a:pPr lvl="1"/>
            <a:r>
              <a:rPr lang="pl-PL" dirty="0" smtClean="0"/>
              <a:t>są </a:t>
            </a:r>
            <a:r>
              <a:rPr lang="pl-PL" dirty="0"/>
              <a:t>zarządzane w inny sposób niż </a:t>
            </a:r>
            <a:r>
              <a:rPr lang="pl-PL" dirty="0" smtClean="0"/>
              <a:t>dane</a:t>
            </a:r>
            <a:endParaRPr lang="pl-PL" dirty="0"/>
          </a:p>
          <a:p>
            <a:endParaRPr lang="pl-PL" dirty="0" smtClean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Architektura MS SQL </a:t>
            </a:r>
            <a:r>
              <a:rPr lang="pl-PL" dirty="0" smtClean="0"/>
              <a:t>Server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5884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27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pl-PL" sz="1050" dirty="0">
                <a:latin typeface="Arial Narrow" panose="020B0606020202030204" pitchFamily="34" charset="0"/>
              </a:rPr>
              <a:t>USE master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GO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-- Utwórz bazę danych z domyślną grupą plików danych i z plikiem dziennika.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-- Określ przyrost rozmiaru i maksymalny rozmiar dla głównego pliku danych.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CREATE DATABASE </a:t>
            </a:r>
            <a:r>
              <a:rPr lang="pl-PL" sz="1050" dirty="0" err="1">
                <a:latin typeface="Arial Narrow" panose="020B0606020202030204" pitchFamily="34" charset="0"/>
              </a:rPr>
              <a:t>MyDB</a:t>
            </a:r>
            <a:r>
              <a:rPr lang="pl-PL" sz="1050" dirty="0">
                <a:latin typeface="Arial Narrow" panose="020B0606020202030204" pitchFamily="34" charset="0"/>
              </a:rPr>
              <a:t/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ON PRIMARY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( NAME='</a:t>
            </a:r>
            <a:r>
              <a:rPr lang="pl-PL" sz="1050" dirty="0" err="1">
                <a:latin typeface="Arial Narrow" panose="020B0606020202030204" pitchFamily="34" charset="0"/>
              </a:rPr>
              <a:t>MyDB_Primary</a:t>
            </a:r>
            <a:r>
              <a:rPr lang="pl-PL" sz="1050" dirty="0">
                <a:latin typeface="Arial Narrow" panose="020B0606020202030204" pitchFamily="34" charset="0"/>
              </a:rPr>
              <a:t>', FILE NAME='c:\Program </a:t>
            </a:r>
            <a:r>
              <a:rPr lang="pl-PL" sz="1050" dirty="0" err="1">
                <a:latin typeface="Arial Narrow" panose="020B0606020202030204" pitchFamily="34" charset="0"/>
              </a:rPr>
              <a:t>Files</a:t>
            </a:r>
            <a:r>
              <a:rPr lang="pl-PL" sz="1050" dirty="0">
                <a:latin typeface="Arial Narrow" panose="020B0606020202030204" pitchFamily="34" charset="0"/>
              </a:rPr>
              <a:t>\Microsoft SQL Server\MSSQL\data\</a:t>
            </a:r>
            <a:r>
              <a:rPr lang="pl-PL" sz="1050" dirty="0" err="1">
                <a:latin typeface="Arial Narrow" panose="020B0606020202030204" pitchFamily="34" charset="0"/>
              </a:rPr>
              <a:t>MyDB_Prm.mdf</a:t>
            </a:r>
            <a:r>
              <a:rPr lang="pl-PL" sz="1050" dirty="0">
                <a:latin typeface="Arial Narrow" panose="020B0606020202030204" pitchFamily="34" charset="0"/>
              </a:rPr>
              <a:t>', SIZE=4, MAXSIZE=10, FILEGROWTH=1), 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FILEGROUP MyDB_FG1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( NAME = 'MyDB_FG1_Dat1', FILE NAME ='c:\Program </a:t>
            </a:r>
            <a:r>
              <a:rPr lang="pl-PL" sz="1050" dirty="0" err="1">
                <a:latin typeface="Arial Narrow" panose="020B0606020202030204" pitchFamily="34" charset="0"/>
              </a:rPr>
              <a:t>Files</a:t>
            </a:r>
            <a:r>
              <a:rPr lang="pl-PL" sz="1050" dirty="0">
                <a:latin typeface="Arial Narrow" panose="020B0606020202030204" pitchFamily="34" charset="0"/>
              </a:rPr>
              <a:t>\Microsoft SQL Server\MSSQL\data\MyDB_FG1_1.ndf', SIZE = 1MB, MAXSIZE=10, FILEGROWTH=1),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( NAME = 'MyDB_FG1_Dat2', FILE NAME ='c:\Program </a:t>
            </a:r>
            <a:r>
              <a:rPr lang="pl-PL" sz="1050" dirty="0" err="1">
                <a:latin typeface="Arial Narrow" panose="020B0606020202030204" pitchFamily="34" charset="0"/>
              </a:rPr>
              <a:t>Files</a:t>
            </a:r>
            <a:r>
              <a:rPr lang="pl-PL" sz="1050" dirty="0">
                <a:latin typeface="Arial Narrow" panose="020B0606020202030204" pitchFamily="34" charset="0"/>
              </a:rPr>
              <a:t>\Microsoft SQL Server\MSSQL\data\MyDB_FG1_2.ndf', SIZE = 1MB, MAXSIZE=10, FILEGROWTH=1)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LOG ON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( NAME='</a:t>
            </a:r>
            <a:r>
              <a:rPr lang="pl-PL" sz="1050" dirty="0" err="1">
                <a:latin typeface="Arial Narrow" panose="020B0606020202030204" pitchFamily="34" charset="0"/>
              </a:rPr>
              <a:t>MyDB_log</a:t>
            </a:r>
            <a:r>
              <a:rPr lang="pl-PL" sz="1050" dirty="0">
                <a:latin typeface="Arial Narrow" panose="020B0606020202030204" pitchFamily="34" charset="0"/>
              </a:rPr>
              <a:t>', FILE NAME ='c:\Program </a:t>
            </a:r>
            <a:r>
              <a:rPr lang="pl-PL" sz="1050" dirty="0" err="1">
                <a:latin typeface="Arial Narrow" panose="020B0606020202030204" pitchFamily="34" charset="0"/>
              </a:rPr>
              <a:t>Files</a:t>
            </a:r>
            <a:r>
              <a:rPr lang="pl-PL" sz="1050" dirty="0">
                <a:latin typeface="Arial Narrow" panose="020B0606020202030204" pitchFamily="34" charset="0"/>
              </a:rPr>
              <a:t>\Microsoft SQL Server\MSSQL\data\</a:t>
            </a:r>
            <a:r>
              <a:rPr lang="pl-PL" sz="1050" dirty="0" err="1">
                <a:latin typeface="Arial Narrow" panose="020B0606020202030204" pitchFamily="34" charset="0"/>
              </a:rPr>
              <a:t>MyDB.ldf</a:t>
            </a:r>
            <a:r>
              <a:rPr lang="pl-PL" sz="1050" dirty="0">
                <a:latin typeface="Arial Narrow" panose="020B0606020202030204" pitchFamily="34" charset="0"/>
              </a:rPr>
              <a:t>', SIZE=1, MAXSIZE=10, FILEGROWTH=1)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GO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ALTER DATABASE </a:t>
            </a:r>
            <a:r>
              <a:rPr lang="pl-PL" sz="1050" dirty="0" err="1">
                <a:latin typeface="Arial Narrow" panose="020B0606020202030204" pitchFamily="34" charset="0"/>
              </a:rPr>
              <a:t>MyDB</a:t>
            </a:r>
            <a:r>
              <a:rPr lang="pl-PL" sz="1050" dirty="0">
                <a:latin typeface="Arial Narrow" panose="020B0606020202030204" pitchFamily="34" charset="0"/>
              </a:rPr>
              <a:t> 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MODIFY FILEGROUP MyDB_FG1 DEFAULT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GO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/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-- Utwórz tabelę w zdefiniowanej grupie plików.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USE </a:t>
            </a:r>
            <a:r>
              <a:rPr lang="pl-PL" sz="1050" dirty="0" err="1">
                <a:latin typeface="Arial Narrow" panose="020B0606020202030204" pitchFamily="34" charset="0"/>
              </a:rPr>
              <a:t>MyDB</a:t>
            </a:r>
            <a:r>
              <a:rPr lang="pl-PL" sz="1050" dirty="0">
                <a:latin typeface="Arial Narrow" panose="020B0606020202030204" pitchFamily="34" charset="0"/>
              </a:rPr>
              <a:t/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CREATE TABLE </a:t>
            </a:r>
            <a:r>
              <a:rPr lang="pl-PL" sz="1050" dirty="0" err="1">
                <a:latin typeface="Arial Narrow" panose="020B0606020202030204" pitchFamily="34" charset="0"/>
              </a:rPr>
              <a:t>MyTable</a:t>
            </a:r>
            <a:r>
              <a:rPr lang="pl-PL" sz="1050" dirty="0">
                <a:latin typeface="Arial Narrow" panose="020B0606020202030204" pitchFamily="34" charset="0"/>
              </a:rPr>
              <a:t>( cola </a:t>
            </a:r>
            <a:r>
              <a:rPr lang="pl-PL" sz="1050" dirty="0" err="1">
                <a:latin typeface="Arial Narrow" panose="020B0606020202030204" pitchFamily="34" charset="0"/>
              </a:rPr>
              <a:t>int</a:t>
            </a:r>
            <a:r>
              <a:rPr lang="pl-PL" sz="1050" dirty="0">
                <a:latin typeface="Arial Narrow" panose="020B0606020202030204" pitchFamily="34" charset="0"/>
              </a:rPr>
              <a:t> PRIMARY KEY, </a:t>
            </a:r>
            <a:r>
              <a:rPr lang="pl-PL" sz="1050" dirty="0" err="1">
                <a:latin typeface="Arial Narrow" panose="020B0606020202030204" pitchFamily="34" charset="0"/>
              </a:rPr>
              <a:t>colb</a:t>
            </a:r>
            <a:r>
              <a:rPr lang="pl-PL" sz="1050" dirty="0">
                <a:latin typeface="Arial Narrow" panose="020B0606020202030204" pitchFamily="34" charset="0"/>
              </a:rPr>
              <a:t> char(8) )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ON MyDB_FG1</a:t>
            </a:r>
            <a:br>
              <a:rPr lang="pl-PL" sz="1050" dirty="0">
                <a:latin typeface="Arial Narrow" panose="020B0606020202030204" pitchFamily="34" charset="0"/>
              </a:rPr>
            </a:br>
            <a:r>
              <a:rPr lang="pl-PL" sz="1050" dirty="0">
                <a:latin typeface="Arial Narrow" panose="020B0606020202030204" pitchFamily="34" charset="0"/>
              </a:rPr>
              <a:t>GO</a:t>
            </a: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Architektura MS SQL Server</a:t>
            </a:r>
          </a:p>
        </p:txBody>
      </p:sp>
    </p:spTree>
    <p:extLst>
      <p:ext uri="{BB962C8B-B14F-4D97-AF65-F5344CB8AC3E}">
        <p14:creationId xmlns:p14="http://schemas.microsoft.com/office/powerpoint/2010/main" val="128773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zintegrowane środowisko </a:t>
            </a:r>
            <a:r>
              <a:rPr lang="pl-PL" dirty="0"/>
              <a:t>SQL </a:t>
            </a:r>
            <a:r>
              <a:rPr lang="pl-PL" dirty="0" smtClean="0"/>
              <a:t>Server dla</a:t>
            </a:r>
          </a:p>
          <a:p>
            <a:pPr lvl="1"/>
            <a:r>
              <a:rPr lang="pl-PL" dirty="0" smtClean="0"/>
              <a:t>dostępu</a:t>
            </a:r>
          </a:p>
          <a:p>
            <a:pPr lvl="1"/>
            <a:r>
              <a:rPr lang="pl-PL" dirty="0" smtClean="0"/>
              <a:t>konfigurowania</a:t>
            </a:r>
          </a:p>
          <a:p>
            <a:pPr lvl="1"/>
            <a:r>
              <a:rPr lang="pl-PL" dirty="0" smtClean="0"/>
              <a:t>zarządzania</a:t>
            </a:r>
          </a:p>
          <a:p>
            <a:pPr lvl="1"/>
            <a:r>
              <a:rPr lang="pl-PL" dirty="0" smtClean="0"/>
              <a:t>administrowania</a:t>
            </a:r>
          </a:p>
          <a:p>
            <a:pPr lvl="1"/>
            <a:r>
              <a:rPr lang="pl-PL" dirty="0" smtClean="0"/>
              <a:t>tworzenia</a:t>
            </a:r>
          </a:p>
          <a:p>
            <a:r>
              <a:rPr lang="pl-PL" dirty="0" smtClean="0"/>
              <a:t>narzędzia graficzne</a:t>
            </a:r>
          </a:p>
          <a:p>
            <a:r>
              <a:rPr lang="pl-PL" dirty="0" smtClean="0"/>
              <a:t>rozbudowane edytory skryptów</a:t>
            </a:r>
          </a:p>
          <a:p>
            <a:r>
              <a:rPr lang="pl-PL" dirty="0" smtClean="0"/>
              <a:t>dostęp </a:t>
            </a:r>
            <a:r>
              <a:rPr lang="pl-PL" dirty="0"/>
              <a:t>do programu SQL Server </a:t>
            </a:r>
            <a:r>
              <a:rPr lang="pl-PL" dirty="0" smtClean="0"/>
              <a:t>na różnych poziomach umiejętności</a:t>
            </a: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Środowisko: MS SQL Server Management </a:t>
            </a:r>
            <a:r>
              <a:rPr lang="nl-NL" dirty="0" smtClean="0"/>
              <a:t>Studio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3445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B0BD7FDB-5C3B-463F-9149-601AF7BA5E91}" type="slidenum">
              <a:rPr lang="pl-PL" altLang="pl-PL" smtClean="0"/>
              <a:pPr/>
              <a:t>6</a:t>
            </a:fld>
            <a:endParaRPr lang="pl-PL" altLang="pl-PL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>
                <a:sym typeface="Wingdings" pitchFamily="2" charset="2"/>
              </a:rPr>
              <a:t>Shift + </a:t>
            </a:r>
          </a:p>
          <a:p>
            <a:r>
              <a:rPr lang="pl-PL" altLang="pl-PL" smtClean="0">
                <a:sym typeface="Wingdings" pitchFamily="2" charset="2"/>
              </a:rPr>
              <a:t>Ctrl + Shift + </a:t>
            </a:r>
          </a:p>
          <a:p>
            <a:r>
              <a:rPr lang="pl-PL" altLang="pl-PL" smtClean="0">
                <a:sym typeface="Wingdings" pitchFamily="2" charset="2"/>
              </a:rPr>
              <a:t>Shift + Home, PageUp, PageDN</a:t>
            </a:r>
          </a:p>
          <a:p>
            <a:r>
              <a:rPr lang="pl-PL" altLang="pl-PL" smtClean="0">
                <a:sym typeface="Wingdings" pitchFamily="2" charset="2"/>
              </a:rPr>
              <a:t>Ctrl + Shift + Home, End</a:t>
            </a:r>
          </a:p>
          <a:p>
            <a:r>
              <a:rPr lang="pl-PL" altLang="pl-PL" smtClean="0">
                <a:sym typeface="Wingdings" pitchFamily="2" charset="2"/>
              </a:rPr>
              <a:t>Ctrl/Shift+Spacja</a:t>
            </a:r>
          </a:p>
          <a:p>
            <a:r>
              <a:rPr lang="pl-PL" altLang="pl-PL" smtClean="0">
                <a:sym typeface="Wingdings" pitchFamily="2" charset="2"/>
              </a:rPr>
              <a:t>Ctrl + *</a:t>
            </a:r>
          </a:p>
          <a:p>
            <a:r>
              <a:rPr lang="pl-PL" altLang="pl-PL" smtClean="0">
                <a:sym typeface="Wingdings" pitchFamily="2" charset="2"/>
              </a:rPr>
              <a:t>Pole nazwy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Zaznaczanie komórek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 l="16032" t="3125" r="57390" b="42122"/>
          <a:stretch>
            <a:fillRect/>
          </a:stretch>
        </p:blipFill>
        <p:spPr bwMode="auto">
          <a:xfrm>
            <a:off x="4745456" y="1688269"/>
            <a:ext cx="1943991" cy="30035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/>
          <a:srcRect l="15300" t="1476" r="61067" b="70682"/>
          <a:stretch>
            <a:fillRect/>
          </a:stretch>
        </p:blipFill>
        <p:spPr bwMode="auto">
          <a:xfrm>
            <a:off x="2627785" y="3366437"/>
            <a:ext cx="1728585" cy="15273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2048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87" t="6862" b="37750"/>
          <a:stretch>
            <a:fillRect/>
          </a:stretch>
        </p:blipFill>
        <p:spPr bwMode="auto">
          <a:xfrm>
            <a:off x="6804877" y="920406"/>
            <a:ext cx="1888273" cy="2374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tekstu 5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+mj-lt"/>
              <a:buAutoNum type="arabicPeriod"/>
            </a:pPr>
            <a:r>
              <a:rPr lang="pl-PL" dirty="0"/>
              <a:t>Wybierz w Eksploratorze obiektów nazwę serwera</a:t>
            </a:r>
          </a:p>
          <a:p>
            <a:pPr>
              <a:buFont typeface="+mj-lt"/>
              <a:buAutoNum type="arabicPeriod"/>
            </a:pPr>
            <a:r>
              <a:rPr lang="pl-PL" dirty="0"/>
              <a:t>Rozwiń węzeł Databases (Bazy danych), wybierz bazę danych</a:t>
            </a:r>
          </a:p>
          <a:p>
            <a:pPr>
              <a:buFont typeface="+mj-lt"/>
              <a:buAutoNum type="arabicPeriod"/>
            </a:pPr>
            <a:r>
              <a:rPr lang="pl-PL" dirty="0"/>
              <a:t>Kliknij </a:t>
            </a:r>
            <a:r>
              <a:rPr lang="pl-PL" dirty="0" err="1"/>
              <a:t>ppm</a:t>
            </a:r>
            <a:r>
              <a:rPr lang="pl-PL" dirty="0"/>
              <a:t> na bazie danych </a:t>
            </a:r>
            <a:r>
              <a:rPr lang="pl-PL" dirty="0">
                <a:sym typeface="Wingdings" panose="05000000000000000000" pitchFamily="2" charset="2"/>
              </a:rPr>
              <a:t></a:t>
            </a:r>
            <a:r>
              <a:rPr lang="pl-PL" dirty="0"/>
              <a:t> </a:t>
            </a:r>
            <a:r>
              <a:rPr lang="pl-PL" dirty="0" err="1"/>
              <a:t>Tasks</a:t>
            </a:r>
            <a:r>
              <a:rPr lang="pl-PL" dirty="0"/>
              <a:t> (Zadania) </a:t>
            </a:r>
            <a:r>
              <a:rPr lang="pl-PL" dirty="0">
                <a:sym typeface="Wingdings" panose="05000000000000000000" pitchFamily="2" charset="2"/>
              </a:rPr>
              <a:t> </a:t>
            </a:r>
            <a:r>
              <a:rPr lang="pl-PL" dirty="0" err="1"/>
              <a:t>Back</a:t>
            </a:r>
            <a:r>
              <a:rPr lang="pl-PL" dirty="0"/>
              <a:t> </a:t>
            </a:r>
            <a:r>
              <a:rPr lang="pl-PL" dirty="0" err="1"/>
              <a:t>Up</a:t>
            </a:r>
            <a:r>
              <a:rPr lang="pl-PL" dirty="0"/>
              <a:t> (Kopia zapasowa)</a:t>
            </a:r>
          </a:p>
          <a:p>
            <a:pPr>
              <a:buFont typeface="+mj-lt"/>
              <a:buAutoNum type="arabicPeriod"/>
            </a:pPr>
            <a:r>
              <a:rPr lang="pl-PL" dirty="0"/>
              <a:t>Zweryfikuj/wybierz nazwę bazy danych</a:t>
            </a:r>
          </a:p>
          <a:p>
            <a:pPr>
              <a:buFont typeface="+mj-lt"/>
              <a:buAutoNum type="arabicPeriod"/>
            </a:pPr>
            <a:r>
              <a:rPr lang="pl-PL" dirty="0"/>
              <a:t>Wybierz model odzyskiwania (FULL, BULK_LOGGED lub SIMPLE)</a:t>
            </a:r>
          </a:p>
          <a:p>
            <a:pPr>
              <a:buFont typeface="+mj-lt"/>
              <a:buAutoNum type="arabicPeriod"/>
            </a:pPr>
            <a:r>
              <a:rPr lang="pl-PL" dirty="0"/>
              <a:t>Backup </a:t>
            </a:r>
            <a:r>
              <a:rPr lang="pl-PL" dirty="0" err="1"/>
              <a:t>type</a:t>
            </a:r>
            <a:r>
              <a:rPr lang="pl-PL" dirty="0"/>
              <a:t> (Typ kopii zapasowej) </a:t>
            </a:r>
            <a:r>
              <a:rPr lang="pl-PL" dirty="0">
                <a:sym typeface="Wingdings" panose="05000000000000000000" pitchFamily="2" charset="2"/>
              </a:rPr>
              <a:t> </a:t>
            </a:r>
            <a:r>
              <a:rPr lang="pl-PL" dirty="0"/>
              <a:t>Full (Pełna)</a:t>
            </a:r>
          </a:p>
          <a:p>
            <a:pPr>
              <a:buFont typeface="+mj-lt"/>
              <a:buAutoNum type="arabicPeriod"/>
            </a:pPr>
            <a:r>
              <a:rPr lang="pl-PL" dirty="0"/>
              <a:t>Po pełnej kopii zapasowej bazy danych można utworzyć różnicową kopię bazy danych</a:t>
            </a:r>
          </a:p>
          <a:p>
            <a:pPr>
              <a:buFont typeface="+mj-lt"/>
              <a:buAutoNum type="arabicPeriod"/>
            </a:pPr>
            <a:r>
              <a:rPr lang="pl-PL" dirty="0"/>
              <a:t>Można wybrać opcję </a:t>
            </a:r>
            <a:r>
              <a:rPr lang="pl-PL" dirty="0" err="1"/>
              <a:t>Copy</a:t>
            </a:r>
            <a:r>
              <a:rPr lang="pl-PL" dirty="0"/>
              <a:t> </a:t>
            </a:r>
            <a:r>
              <a:rPr lang="pl-PL" dirty="0" err="1"/>
              <a:t>Only</a:t>
            </a:r>
            <a:r>
              <a:rPr lang="pl-PL" dirty="0"/>
              <a:t> Backup (Tylko kopia danych) niezależną od sekwencji tradycyjnych kopii zapasowych</a:t>
            </a:r>
          </a:p>
          <a:p>
            <a:pPr>
              <a:buFont typeface="+mj-lt"/>
              <a:buAutoNum type="arabicPeriod"/>
            </a:pPr>
            <a:r>
              <a:rPr lang="pl-PL" dirty="0"/>
              <a:t>W przypadku opcji </a:t>
            </a:r>
            <a:r>
              <a:rPr lang="pl-PL" dirty="0" err="1"/>
              <a:t>Differential</a:t>
            </a:r>
            <a:r>
              <a:rPr lang="pl-PL" dirty="0"/>
              <a:t> (Różnicowa) nie można utworzyć tylko kopii danych.</a:t>
            </a:r>
          </a:p>
          <a:p>
            <a:pPr>
              <a:buFont typeface="+mj-lt"/>
              <a:buAutoNum type="arabicPeriod"/>
            </a:pPr>
            <a:r>
              <a:rPr lang="pl-PL" dirty="0"/>
              <a:t>Backup component (Składnik kopii zapasowej) </a:t>
            </a:r>
            <a:r>
              <a:rPr lang="pl-PL" dirty="0">
                <a:sym typeface="Wingdings" panose="05000000000000000000" pitchFamily="2" charset="2"/>
              </a:rPr>
              <a:t> </a:t>
            </a:r>
            <a:r>
              <a:rPr lang="pl-PL" dirty="0"/>
              <a:t>Database (Baza danych)</a:t>
            </a:r>
          </a:p>
          <a:p>
            <a:pPr>
              <a:buFont typeface="+mj-lt"/>
              <a:buAutoNum type="arabicPeriod"/>
            </a:pPr>
            <a:r>
              <a:rPr lang="pl-PL" dirty="0"/>
              <a:t>Zaakceptuj domyślną nazwę zestawu kopii zapasowej w polu tekstowym </a:t>
            </a:r>
            <a:r>
              <a:rPr lang="pl-PL" dirty="0" err="1"/>
              <a:t>Name</a:t>
            </a:r>
            <a:r>
              <a:rPr lang="pl-PL" dirty="0"/>
              <a:t> (Nazwa) lub wprowadź inną nazwę</a:t>
            </a:r>
          </a:p>
          <a:p>
            <a:pPr>
              <a:buFont typeface="+mj-lt"/>
              <a:buAutoNum type="arabicPeriod"/>
            </a:pPr>
            <a:r>
              <a:rPr lang="pl-PL" dirty="0"/>
              <a:t>wprowadź </a:t>
            </a:r>
            <a:r>
              <a:rPr lang="pl-PL" dirty="0" err="1" smtClean="0"/>
              <a:t>Description</a:t>
            </a:r>
            <a:r>
              <a:rPr lang="pl-PL" dirty="0" smtClean="0"/>
              <a:t> (</a:t>
            </a:r>
            <a:r>
              <a:rPr lang="pl-PL" dirty="0"/>
              <a:t>Opis)</a:t>
            </a:r>
          </a:p>
          <a:p>
            <a:pPr>
              <a:buFont typeface="+mj-lt"/>
              <a:buAutoNum type="arabicPeriod"/>
            </a:pPr>
            <a:r>
              <a:rPr lang="pl-PL" dirty="0"/>
              <a:t>Określ, kiedy zestaw kopii zapasowej utraci ważności będzie można go zastąpić bez jednoznacznego pominięcia weryfikacji ważności danych (0 – nie wygasa nigdy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Archiwizacja bazy danych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5666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pPr lvl="0" fontAlgn="base"/>
            <a:r>
              <a:rPr lang="pl-PL" dirty="0" smtClean="0"/>
              <a:t>Proste </a:t>
            </a:r>
            <a:r>
              <a:rPr lang="pl-PL" dirty="0"/>
              <a:t>zapytania – klauzula SELECT,</a:t>
            </a:r>
          </a:p>
          <a:p>
            <a:pPr lvl="0" fontAlgn="base"/>
            <a:r>
              <a:rPr lang="pl-PL" dirty="0"/>
              <a:t>Funkcje i operatory,</a:t>
            </a:r>
          </a:p>
          <a:p>
            <a:pPr lvl="0" fontAlgn="base"/>
            <a:r>
              <a:rPr lang="pl-PL" dirty="0"/>
              <a:t>Wybieranie wierszy – klauzula WHERE,</a:t>
            </a:r>
          </a:p>
          <a:p>
            <a:pPr lvl="0" fontAlgn="base"/>
            <a:r>
              <a:rPr lang="pl-PL" dirty="0"/>
              <a:t>Porządkowanie danych – klauzula ORDER BY,</a:t>
            </a:r>
          </a:p>
          <a:p>
            <a:pPr lvl="0" fontAlgn="base"/>
            <a:r>
              <a:rPr lang="pl-PL" dirty="0"/>
              <a:t>Klauzula TOP,</a:t>
            </a:r>
          </a:p>
          <a:p>
            <a:pPr lvl="0" fontAlgn="base"/>
            <a:r>
              <a:rPr lang="pl-PL" dirty="0"/>
              <a:t>Złączenia wielu tabel ‑ złączenia </a:t>
            </a:r>
            <a:r>
              <a:rPr lang="pl-PL" dirty="0" smtClean="0"/>
              <a:t>wewnętrzne i </a:t>
            </a:r>
            <a:r>
              <a:rPr lang="pl-PL" dirty="0"/>
              <a:t>zewnętrzne,</a:t>
            </a:r>
          </a:p>
          <a:p>
            <a:pPr lvl="0" fontAlgn="base"/>
            <a:r>
              <a:rPr lang="pl-PL" dirty="0"/>
              <a:t>Grupowanie wierszy,</a:t>
            </a:r>
          </a:p>
          <a:p>
            <a:pPr lvl="0" fontAlgn="base"/>
            <a:r>
              <a:rPr lang="pl-PL" dirty="0"/>
              <a:t>Funkcje agregujące,</a:t>
            </a:r>
          </a:p>
          <a:p>
            <a:pPr lvl="0" fontAlgn="base"/>
            <a:r>
              <a:rPr lang="pl-PL" dirty="0"/>
              <a:t>Wybieranie grup wierszy – klauzula HAVING,</a:t>
            </a:r>
          </a:p>
          <a:p>
            <a:pPr lvl="0" fontAlgn="base"/>
            <a:r>
              <a:rPr lang="pl-PL" dirty="0"/>
              <a:t>Podzapytania.</a:t>
            </a:r>
          </a:p>
          <a:p>
            <a:pPr lvl="0" fontAlgn="base"/>
            <a:r>
              <a:rPr lang="pl-PL" dirty="0"/>
              <a:t>Operacje na funkcjach i procedurach </a:t>
            </a:r>
            <a:r>
              <a:rPr lang="pl-PL" dirty="0" smtClean="0"/>
              <a:t>składowanych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Tworzenie zapytań w języku SQL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49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pPr lvl="0" fontAlgn="base"/>
            <a:r>
              <a:rPr lang="pl-PL" dirty="0" smtClean="0"/>
              <a:t>Tworzenie </a:t>
            </a:r>
            <a:r>
              <a:rPr lang="pl-PL" dirty="0"/>
              <a:t>tabel – CREATE TABLE,</a:t>
            </a:r>
          </a:p>
          <a:p>
            <a:pPr lvl="0" fontAlgn="base"/>
            <a:r>
              <a:rPr lang="pl-PL" dirty="0"/>
              <a:t>Tworzenie kluczy</a:t>
            </a:r>
          </a:p>
          <a:p>
            <a:pPr lvl="0" fontAlgn="base"/>
            <a:r>
              <a:rPr lang="pl-PL" dirty="0"/>
              <a:t>Dodawania danych – INSERT,</a:t>
            </a:r>
          </a:p>
          <a:p>
            <a:pPr lvl="0" fontAlgn="base"/>
            <a:r>
              <a:rPr lang="pl-PL" dirty="0"/>
              <a:t>Modyfikacje danych – UPDATE,</a:t>
            </a:r>
          </a:p>
          <a:p>
            <a:pPr lvl="0" fontAlgn="base"/>
            <a:r>
              <a:rPr lang="pl-PL" dirty="0"/>
              <a:t>Usuwanie danych – DELETE</a:t>
            </a:r>
            <a:r>
              <a:rPr lang="pl-PL" dirty="0" smtClean="0"/>
              <a:t>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Tworzenie struktury bazy danych</a:t>
            </a:r>
          </a:p>
        </p:txBody>
      </p:sp>
    </p:spTree>
    <p:extLst>
      <p:ext uri="{BB962C8B-B14F-4D97-AF65-F5344CB8AC3E}">
        <p14:creationId xmlns:p14="http://schemas.microsoft.com/office/powerpoint/2010/main" val="363488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pPr lvl="0" fontAlgn="base"/>
            <a:r>
              <a:rPr lang="pl-PL" dirty="0" smtClean="0"/>
              <a:t>Wykresy</a:t>
            </a:r>
            <a:r>
              <a:rPr lang="pl-PL" dirty="0"/>
              <a:t>: przygotowanie danych do prezentacji</a:t>
            </a:r>
          </a:p>
          <a:p>
            <a:pPr lvl="0" fontAlgn="base"/>
            <a:r>
              <a:rPr lang="pl-PL" dirty="0" smtClean="0"/>
              <a:t>Wykresy </a:t>
            </a:r>
            <a:r>
              <a:rPr lang="pl-PL" dirty="0"/>
              <a:t>typowe i użytkownika</a:t>
            </a:r>
          </a:p>
          <a:p>
            <a:pPr lvl="0" fontAlgn="base"/>
            <a:r>
              <a:rPr lang="pl-PL" dirty="0" smtClean="0"/>
              <a:t>Formy </a:t>
            </a:r>
            <a:r>
              <a:rPr lang="pl-PL" dirty="0"/>
              <a:t>prezentacji danych różnych typów</a:t>
            </a:r>
          </a:p>
          <a:p>
            <a:pPr lvl="0" fontAlgn="base"/>
            <a:r>
              <a:rPr lang="pl-PL" dirty="0" smtClean="0"/>
              <a:t>Prezentacja </a:t>
            </a:r>
            <a:r>
              <a:rPr lang="pl-PL" dirty="0"/>
              <a:t>danych 3D</a:t>
            </a:r>
          </a:p>
          <a:p>
            <a:pPr lvl="0" fontAlgn="base"/>
            <a:r>
              <a:rPr lang="pl-PL" dirty="0" smtClean="0"/>
              <a:t>Przenoszenie </a:t>
            </a:r>
            <a:r>
              <a:rPr lang="pl-PL" dirty="0"/>
              <a:t>danych pomiędzy </a:t>
            </a:r>
            <a:r>
              <a:rPr lang="pl-PL" dirty="0" smtClean="0"/>
              <a:t>programami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WIZUALIZACJA DANYCH</a:t>
            </a:r>
          </a:p>
        </p:txBody>
      </p:sp>
    </p:spTree>
    <p:extLst>
      <p:ext uri="{BB962C8B-B14F-4D97-AF65-F5344CB8AC3E}">
        <p14:creationId xmlns:p14="http://schemas.microsoft.com/office/powerpoint/2010/main" val="129646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457200" y="958467"/>
            <a:ext cx="8236344" cy="1415199"/>
          </a:xfrm>
        </p:spPr>
        <p:txBody>
          <a:bodyPr anchor="t"/>
          <a:lstStyle/>
          <a:p>
            <a:r>
              <a:rPr lang="pl-PL" dirty="0" smtClean="0"/>
              <a:t>Ankieta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http://e-profesor.comarch.pl/ankieta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DZIĘKUJEMY</a:t>
            </a:r>
            <a:endParaRPr lang="en-GB" dirty="0"/>
          </a:p>
        </p:txBody>
      </p:sp>
      <p:sp>
        <p:nvSpPr>
          <p:cNvPr id="7" name="Podtytuł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Centrum Szkoleniowe</a:t>
            </a:r>
          </a:p>
          <a:p>
            <a:r>
              <a:rPr lang="pl-PL" dirty="0" smtClean="0"/>
              <a:t>ul. Prof. </a:t>
            </a:r>
            <a:r>
              <a:rPr lang="pl-PL" dirty="0" err="1" smtClean="0"/>
              <a:t>M.Życzkowskiego</a:t>
            </a:r>
            <a:r>
              <a:rPr lang="pl-PL" dirty="0" smtClean="0"/>
              <a:t> 23</a:t>
            </a:r>
          </a:p>
          <a:p>
            <a:r>
              <a:rPr lang="pl-PL" dirty="0" smtClean="0"/>
              <a:t>31-864 Kraków </a:t>
            </a:r>
          </a:p>
          <a:p>
            <a:r>
              <a:rPr lang="pl-PL" dirty="0" smtClean="0"/>
              <a:t>Tel. +48 (12) </a:t>
            </a:r>
            <a:r>
              <a:rPr lang="pl-PL" dirty="0"/>
              <a:t>687 78 11</a:t>
            </a:r>
            <a:endParaRPr lang="pl-PL" dirty="0" smtClean="0"/>
          </a:p>
          <a:p>
            <a:r>
              <a:rPr lang="pl-PL" dirty="0" smtClean="0"/>
              <a:t>E-Mail: </a:t>
            </a:r>
            <a:r>
              <a:rPr lang="pl-PL" dirty="0" smtClean="0">
                <a:hlinkClick r:id="rId4"/>
              </a:rPr>
              <a:t>mail.szkolenia@comarch.pl</a:t>
            </a:r>
            <a:r>
              <a:rPr lang="pl-PL" dirty="0" smtClean="0"/>
              <a:t> </a:t>
            </a:r>
          </a:p>
          <a:p>
            <a:r>
              <a:rPr lang="pl-PL" dirty="0" smtClean="0"/>
              <a:t>www.szkolenia.comarch.pl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292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Menu: edycja </a:t>
            </a:r>
            <a:r>
              <a:rPr lang="pl-PL" altLang="pl-PL" smtClean="0">
                <a:sym typeface="Wingdings" pitchFamily="2" charset="2"/>
              </a:rPr>
              <a:t> skopiuj/wytnij/wklej</a:t>
            </a:r>
          </a:p>
          <a:p>
            <a:r>
              <a:rPr lang="pl-PL" altLang="pl-PL" smtClean="0">
                <a:sym typeface="Wingdings" pitchFamily="2" charset="2"/>
              </a:rPr>
              <a:t>Ctrl + C, Ctrl + X, Ctrl + V</a:t>
            </a:r>
          </a:p>
          <a:p>
            <a:r>
              <a:rPr lang="pl-PL" altLang="pl-PL" smtClean="0">
                <a:sym typeface="Wingdings" pitchFamily="2" charset="2"/>
              </a:rPr>
              <a:t>Mysz:</a:t>
            </a:r>
          </a:p>
          <a:p>
            <a:pPr lvl="1"/>
            <a:r>
              <a:rPr lang="pl-PL" altLang="pl-PL" smtClean="0">
                <a:sym typeface="Wingdings" pitchFamily="2" charset="2"/>
              </a:rPr>
              <a:t>Ctrl + LPM</a:t>
            </a:r>
          </a:p>
          <a:p>
            <a:pPr lvl="1"/>
            <a:r>
              <a:rPr lang="pl-PL" altLang="pl-PL" smtClean="0"/>
              <a:t>LPM</a:t>
            </a:r>
          </a:p>
          <a:p>
            <a:pPr lvl="1"/>
            <a:r>
              <a:rPr lang="pl-PL" altLang="pl-PL" smtClean="0"/>
              <a:t>Shift + LPM</a:t>
            </a:r>
          </a:p>
          <a:p>
            <a:r>
              <a:rPr lang="pl-PL" altLang="pl-PL" smtClean="0">
                <a:sym typeface="Wingdings" pitchFamily="2" charset="2"/>
              </a:rPr>
              <a:t>Ctrl+Enter</a:t>
            </a:r>
            <a:endParaRPr lang="pl-PL" altLang="pl-PL" smtClean="0"/>
          </a:p>
          <a:p>
            <a:endParaRPr lang="pl-PL" altLang="pl-PL" smtClean="0"/>
          </a:p>
          <a:p>
            <a:endParaRPr lang="pl-PL" altLang="pl-PL" smtClean="0"/>
          </a:p>
          <a:p>
            <a:r>
              <a:rPr lang="pl-PL" altLang="pl-PL" smtClean="0"/>
              <a:t>Menu: edycja </a:t>
            </a:r>
            <a:r>
              <a:rPr lang="pl-PL" altLang="pl-PL" smtClean="0">
                <a:sym typeface="Wingdings" pitchFamily="2" charset="2"/>
              </a:rPr>
              <a:t> wklej specjalnie</a:t>
            </a:r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Kopiowanie i wklejanie</a:t>
            </a:r>
          </a:p>
        </p:txBody>
      </p:sp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1" y="1762126"/>
            <a:ext cx="2200001" cy="213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Symbol zastępczy numeru slajdu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27EB3195-CB8D-495C-AA67-4969D5C6FA25}" type="slidenum">
              <a:rPr lang="pl-PL" altLang="pl-PL" smtClean="0"/>
              <a:pPr/>
              <a:t>8</a:t>
            </a:fld>
            <a:endParaRPr lang="pl-PL" altLang="pl-PL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Pasek formatowania</a:t>
            </a:r>
          </a:p>
          <a:p>
            <a:r>
              <a:rPr lang="pl-PL" altLang="pl-PL" smtClean="0"/>
              <a:t>Menu format</a:t>
            </a:r>
          </a:p>
          <a:p>
            <a:r>
              <a:rPr lang="pl-PL" altLang="pl-PL" smtClean="0"/>
              <a:t>Format komórki Ctrl + 1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Formatowanie</a:t>
            </a:r>
          </a:p>
        </p:txBody>
      </p:sp>
      <p:graphicFrame>
        <p:nvGraphicFramePr>
          <p:cNvPr id="17" name="Symbol zastępczy zawartości 1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464152166"/>
              </p:ext>
            </p:extLst>
          </p:nvPr>
        </p:nvGraphicFramePr>
        <p:xfrm>
          <a:off x="559558" y="2510436"/>
          <a:ext cx="4326340" cy="2012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4681"/>
                <a:gridCol w="2531659"/>
              </a:tblGrid>
              <a:tr h="251519"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Kombinacja klawiszy</a:t>
                      </a:r>
                      <a:endParaRPr lang="en-US" sz="1200" dirty="0"/>
                    </a:p>
                  </a:txBody>
                  <a:tcPr marT="34293" marB="34293"/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Format</a:t>
                      </a:r>
                      <a:endParaRPr lang="en-US" sz="1200" dirty="0"/>
                    </a:p>
                  </a:txBody>
                  <a:tcPr marT="34293" marB="34293"/>
                </a:tc>
              </a:tr>
              <a:tr h="251519">
                <a:tc>
                  <a:txBody>
                    <a:bodyPr/>
                    <a:lstStyle/>
                    <a:p>
                      <a:r>
                        <a:rPr lang="pl-PL" sz="1200" dirty="0" err="1" smtClean="0"/>
                        <a:t>Ctrl+Shift</a:t>
                      </a:r>
                      <a:r>
                        <a:rPr lang="pl-PL" sz="1200" dirty="0" smtClean="0"/>
                        <a:t>+~</a:t>
                      </a:r>
                      <a:endParaRPr lang="en-US" sz="1200" dirty="0"/>
                    </a:p>
                  </a:txBody>
                  <a:tcPr marT="34293" marB="34293"/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ogólny format</a:t>
                      </a:r>
                      <a:endParaRPr lang="en-US" sz="1200" dirty="0"/>
                    </a:p>
                  </a:txBody>
                  <a:tcPr marT="34293" marB="34293"/>
                </a:tc>
              </a:tr>
              <a:tr h="251519">
                <a:tc>
                  <a:txBody>
                    <a:bodyPr/>
                    <a:lstStyle/>
                    <a:p>
                      <a:r>
                        <a:rPr lang="pl-PL" sz="1200" dirty="0" err="1" smtClean="0"/>
                        <a:t>Ctrl+Shift</a:t>
                      </a:r>
                      <a:r>
                        <a:rPr lang="pl-PL" sz="1200" dirty="0" smtClean="0"/>
                        <a:t>+$</a:t>
                      </a:r>
                      <a:endParaRPr lang="en-US" sz="1200" dirty="0"/>
                    </a:p>
                  </a:txBody>
                  <a:tcPr marT="34293" marB="34293"/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walutowy		,00 (-)</a:t>
                      </a:r>
                      <a:endParaRPr lang="en-US" sz="1200" dirty="0"/>
                    </a:p>
                  </a:txBody>
                  <a:tcPr marT="34293" marB="34293"/>
                </a:tc>
              </a:tr>
              <a:tr h="251519">
                <a:tc>
                  <a:txBody>
                    <a:bodyPr/>
                    <a:lstStyle/>
                    <a:p>
                      <a:r>
                        <a:rPr lang="pl-PL" sz="1200" dirty="0" err="1" smtClean="0"/>
                        <a:t>Ctrl+Shift</a:t>
                      </a:r>
                      <a:r>
                        <a:rPr lang="pl-PL" sz="1200" dirty="0" smtClean="0"/>
                        <a:t>+%</a:t>
                      </a:r>
                      <a:endParaRPr lang="en-US" sz="1200" dirty="0"/>
                    </a:p>
                  </a:txBody>
                  <a:tcPr marT="34293" marB="34293"/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procentowy</a:t>
                      </a:r>
                      <a:endParaRPr lang="en-US" sz="1200" dirty="0"/>
                    </a:p>
                  </a:txBody>
                  <a:tcPr marT="34293" marB="34293"/>
                </a:tc>
              </a:tr>
              <a:tr h="251519">
                <a:tc>
                  <a:txBody>
                    <a:bodyPr/>
                    <a:lstStyle/>
                    <a:p>
                      <a:r>
                        <a:rPr lang="pl-PL" sz="1200" dirty="0" err="1" smtClean="0"/>
                        <a:t>Ctrl+Shift</a:t>
                      </a:r>
                      <a:r>
                        <a:rPr lang="pl-PL" sz="1200" dirty="0" smtClean="0"/>
                        <a:t>+^</a:t>
                      </a:r>
                      <a:endParaRPr lang="en-US" sz="1200" dirty="0"/>
                    </a:p>
                  </a:txBody>
                  <a:tcPr marT="34293" marB="34293"/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naukowy		,00</a:t>
                      </a:r>
                      <a:endParaRPr lang="en-US" sz="1200" dirty="0"/>
                    </a:p>
                  </a:txBody>
                  <a:tcPr marT="34293" marB="34293"/>
                </a:tc>
              </a:tr>
              <a:tr h="251519">
                <a:tc>
                  <a:txBody>
                    <a:bodyPr/>
                    <a:lstStyle/>
                    <a:p>
                      <a:r>
                        <a:rPr lang="pl-PL" sz="1200" dirty="0" err="1" smtClean="0"/>
                        <a:t>Ctrl+Shift</a:t>
                      </a:r>
                      <a:r>
                        <a:rPr lang="pl-PL" sz="1200" dirty="0" smtClean="0"/>
                        <a:t>+#</a:t>
                      </a:r>
                      <a:endParaRPr lang="en-US" sz="1200" dirty="0"/>
                    </a:p>
                  </a:txBody>
                  <a:tcPr marT="34293" marB="34293"/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daty		dzień, miesiąc, rok</a:t>
                      </a:r>
                      <a:endParaRPr lang="en-US" sz="1200" dirty="0"/>
                    </a:p>
                  </a:txBody>
                  <a:tcPr marT="34293" marB="34293"/>
                </a:tc>
              </a:tr>
              <a:tr h="251519">
                <a:tc>
                  <a:txBody>
                    <a:bodyPr/>
                    <a:lstStyle/>
                    <a:p>
                      <a:r>
                        <a:rPr lang="pl-PL" sz="1200" dirty="0" err="1" smtClean="0"/>
                        <a:t>Ctrl+Shift</a:t>
                      </a:r>
                      <a:r>
                        <a:rPr lang="pl-PL" sz="1200" dirty="0" smtClean="0"/>
                        <a:t>+@</a:t>
                      </a:r>
                      <a:endParaRPr lang="en-US" sz="1200" dirty="0"/>
                    </a:p>
                  </a:txBody>
                  <a:tcPr marT="34293" marB="34293"/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czasu		godziny,</a:t>
                      </a:r>
                      <a:r>
                        <a:rPr lang="pl-PL" sz="1200" baseline="0" dirty="0" smtClean="0"/>
                        <a:t> minuty</a:t>
                      </a:r>
                      <a:endParaRPr lang="en-US" sz="1200" dirty="0"/>
                    </a:p>
                  </a:txBody>
                  <a:tcPr marT="34293" marB="34293"/>
                </a:tc>
              </a:tr>
              <a:tr h="251519">
                <a:tc>
                  <a:txBody>
                    <a:bodyPr/>
                    <a:lstStyle/>
                    <a:p>
                      <a:r>
                        <a:rPr lang="pl-PL" sz="1200" dirty="0" err="1" smtClean="0"/>
                        <a:t>Ctrl+Shift</a:t>
                      </a:r>
                      <a:r>
                        <a:rPr lang="pl-PL" sz="1200" dirty="0" smtClean="0"/>
                        <a:t>+!</a:t>
                      </a:r>
                      <a:endParaRPr lang="en-US" sz="1200" dirty="0"/>
                    </a:p>
                  </a:txBody>
                  <a:tcPr marT="34293" marB="34293"/>
                </a:tc>
                <a:tc>
                  <a:txBody>
                    <a:bodyPr/>
                    <a:lstStyle/>
                    <a:p>
                      <a:r>
                        <a:rPr lang="pl-PL" sz="1200" dirty="0" smtClean="0"/>
                        <a:t># ##0,00 -</a:t>
                      </a:r>
                      <a:endParaRPr lang="en-US" sz="1200" dirty="0"/>
                    </a:p>
                  </a:txBody>
                  <a:tcPr marT="34293" marB="34293"/>
                </a:tc>
              </a:tr>
            </a:tbl>
          </a:graphicData>
        </a:graphic>
      </p:graphicFrame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69"/>
          <a:stretch>
            <a:fillRect/>
          </a:stretch>
        </p:blipFill>
        <p:spPr bwMode="auto">
          <a:xfrm>
            <a:off x="3016820" y="852990"/>
            <a:ext cx="6000001" cy="70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AutoShape 5"/>
          <p:cNvSpPr>
            <a:spLocks noChangeArrowheads="1"/>
          </p:cNvSpPr>
          <p:nvPr/>
        </p:nvSpPr>
        <p:spPr bwMode="auto">
          <a:xfrm>
            <a:off x="3016819" y="1362577"/>
            <a:ext cx="4735110" cy="184547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chemeClr val="accent2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pl-PL" altLang="pl-PL"/>
          </a:p>
        </p:txBody>
      </p:sp>
      <p:sp>
        <p:nvSpPr>
          <p:cNvPr id="22535" name="AutoShape 6"/>
          <p:cNvSpPr>
            <a:spLocks noChangeArrowheads="1"/>
          </p:cNvSpPr>
          <p:nvPr/>
        </p:nvSpPr>
        <p:spPr bwMode="auto">
          <a:xfrm>
            <a:off x="3324226" y="1122760"/>
            <a:ext cx="239713" cy="178594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chemeClr val="accent2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pl-PL" altLang="pl-PL"/>
          </a:p>
        </p:txBody>
      </p:sp>
      <p:pic>
        <p:nvPicPr>
          <p:cNvPr id="22566" name="Picture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4443" r="41248" b="77208"/>
          <a:stretch>
            <a:fillRect/>
          </a:stretch>
        </p:blipFill>
        <p:spPr bwMode="auto">
          <a:xfrm>
            <a:off x="5233327" y="3478543"/>
            <a:ext cx="3783494" cy="78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986742" y="1659661"/>
            <a:ext cx="4613821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tabLst>
                <a:tab pos="1706563" algn="l"/>
              </a:tabLst>
              <a:defRPr/>
            </a:pPr>
            <a:r>
              <a:rPr lang="pl-PL" sz="1400" b="1" dirty="0">
                <a:solidFill>
                  <a:schemeClr val="tx1"/>
                </a:solidFill>
              </a:rPr>
              <a:t>formatowanie:	</a:t>
            </a:r>
            <a:r>
              <a:rPr lang="pl-PL" sz="1400" b="1" i="1" dirty="0">
                <a:solidFill>
                  <a:schemeClr val="tx1"/>
                </a:solidFill>
              </a:rPr>
              <a:t>dodatnie</a:t>
            </a:r>
            <a:r>
              <a:rPr lang="pl-PL" sz="1400" b="1" dirty="0">
                <a:solidFill>
                  <a:schemeClr val="tx1"/>
                </a:solidFill>
              </a:rPr>
              <a:t>;[</a:t>
            </a:r>
            <a:r>
              <a:rPr lang="pl-PL" sz="1400" b="1" i="1" dirty="0">
                <a:solidFill>
                  <a:schemeClr val="tx1"/>
                </a:solidFill>
              </a:rPr>
              <a:t>ujemne</a:t>
            </a:r>
            <a:r>
              <a:rPr lang="pl-PL" sz="1400" b="1" dirty="0">
                <a:solidFill>
                  <a:schemeClr val="tx1"/>
                </a:solidFill>
              </a:rPr>
              <a:t>];[</a:t>
            </a:r>
            <a:r>
              <a:rPr lang="pl-PL" sz="1400" b="1" i="1" dirty="0">
                <a:solidFill>
                  <a:schemeClr val="tx1"/>
                </a:solidFill>
              </a:rPr>
              <a:t>zero</a:t>
            </a:r>
            <a:r>
              <a:rPr lang="pl-PL" sz="1400" b="1" dirty="0">
                <a:solidFill>
                  <a:schemeClr val="tx1"/>
                </a:solidFill>
              </a:rPr>
              <a:t>];[</a:t>
            </a:r>
            <a:r>
              <a:rPr lang="pl-PL" sz="1400" b="1" i="1" dirty="0">
                <a:solidFill>
                  <a:schemeClr val="tx1"/>
                </a:solidFill>
              </a:rPr>
              <a:t>tekst</a:t>
            </a:r>
            <a:r>
              <a:rPr lang="pl-PL" sz="1400" b="1" dirty="0">
                <a:solidFill>
                  <a:schemeClr val="tx1"/>
                </a:solidFill>
              </a:rPr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pl-PL" altLang="pl-PL" smtClean="0"/>
              <a:t>poprawienie czytelności danych</a:t>
            </a:r>
          </a:p>
          <a:p>
            <a:r>
              <a:rPr lang="pl-PL" altLang="pl-PL" smtClean="0"/>
              <a:t>formatowanie jednej lub wielu komórek</a:t>
            </a:r>
          </a:p>
          <a:p>
            <a:r>
              <a:rPr lang="pl-PL" altLang="pl-PL" smtClean="0"/>
              <a:t>kryteria formatowania (PRAWDA/FAŁSZ):</a:t>
            </a:r>
          </a:p>
          <a:p>
            <a:pPr lvl="1"/>
            <a:r>
              <a:rPr lang="pl-PL" altLang="pl-PL" smtClean="0"/>
              <a:t>wartość stałej bądź wyrażenie</a:t>
            </a:r>
          </a:p>
          <a:p>
            <a:pPr lvl="1"/>
            <a:r>
              <a:rPr lang="pl-PL" altLang="pl-PL" smtClean="0"/>
              <a:t>formuła (=).</a:t>
            </a:r>
          </a:p>
          <a:p>
            <a:pPr lvl="1"/>
            <a:r>
              <a:rPr lang="pl-PL" altLang="pl-PL" smtClean="0"/>
              <a:t>Blok komórek: $A$1:$D$8</a:t>
            </a:r>
          </a:p>
          <a:p>
            <a:pPr lvl="1"/>
            <a:r>
              <a:rPr lang="pl-PL" altLang="pl-PL" smtClean="0"/>
              <a:t>Pojedyncza komórka: B5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smtClean="0"/>
              <a:t>Formatowanie warunkowe</a:t>
            </a:r>
          </a:p>
        </p:txBody>
      </p:sp>
      <p:pic>
        <p:nvPicPr>
          <p:cNvPr id="2355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96" t="4460" r="18617" b="23532"/>
          <a:stretch>
            <a:fillRect/>
          </a:stretch>
        </p:blipFill>
        <p:spPr bwMode="auto">
          <a:xfrm>
            <a:off x="5353050" y="1851423"/>
            <a:ext cx="2776488" cy="2757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4" y="3219450"/>
            <a:ext cx="3564943" cy="157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arch_potx_big_v3_poprawki">
  <a:themeElements>
    <a:clrScheme name="Comarch">
      <a:dk1>
        <a:srgbClr val="26437E"/>
      </a:dk1>
      <a:lt1>
        <a:sysClr val="window" lastClr="FFFFFF"/>
      </a:lt1>
      <a:dk2>
        <a:srgbClr val="009DE0"/>
      </a:dk2>
      <a:lt2>
        <a:srgbClr val="F2F2F2"/>
      </a:lt2>
      <a:accent1>
        <a:srgbClr val="26437E"/>
      </a:accent1>
      <a:accent2>
        <a:srgbClr val="009DE0"/>
      </a:accent2>
      <a:accent3>
        <a:srgbClr val="20BBA5"/>
      </a:accent3>
      <a:accent4>
        <a:srgbClr val="73B42D"/>
      </a:accent4>
      <a:accent5>
        <a:srgbClr val="0076B1"/>
      </a:accent5>
      <a:accent6>
        <a:srgbClr val="00A767"/>
      </a:accent6>
      <a:hlink>
        <a:srgbClr val="1FBBA5"/>
      </a:hlink>
      <a:folHlink>
        <a:srgbClr val="7AD2C6"/>
      </a:folHlink>
    </a:clrScheme>
    <a:fontScheme name="Office — klasyczny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lIns="72000" rIns="7200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rm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Comarch_potx_big_v3_poprawki</Template>
  <TotalTime>2509</TotalTime>
  <Words>3642</Words>
  <Application>Microsoft Office PowerPoint</Application>
  <PresentationFormat>Pokaz na ekranie (16:9)</PresentationFormat>
  <Paragraphs>961</Paragraphs>
  <Slides>65</Slides>
  <Notes>3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65</vt:i4>
      </vt:variant>
    </vt:vector>
  </HeadingPairs>
  <TitlesOfParts>
    <vt:vector size="66" baseType="lpstr">
      <vt:lpstr>Comarch_potx_big_v3_poprawki</vt:lpstr>
      <vt:lpstr>CENTRUM SZKOLENIOWE COMARCH</vt:lpstr>
      <vt:lpstr>Program szkolenia</vt:lpstr>
      <vt:lpstr>Program szkolenia</vt:lpstr>
      <vt:lpstr>Excel 2003 i 2007 w liczbach</vt:lpstr>
      <vt:lpstr>Poruszanie się po arkuszu</vt:lpstr>
      <vt:lpstr>Zaznaczanie komórek</vt:lpstr>
      <vt:lpstr>Kopiowanie i wklejanie</vt:lpstr>
      <vt:lpstr>Formatowanie</vt:lpstr>
      <vt:lpstr>Formatowanie warunkowe</vt:lpstr>
      <vt:lpstr>Formuły</vt:lpstr>
      <vt:lpstr>Logika</vt:lpstr>
      <vt:lpstr>Funkcje logiczne</vt:lpstr>
      <vt:lpstr>Przygotowanie danych wejściowych</vt:lpstr>
      <vt:lpstr>Zarządzanie bazami danych</vt:lpstr>
      <vt:lpstr>Zarządzanie bazami danych</vt:lpstr>
      <vt:lpstr>Tabele przestawne</vt:lpstr>
      <vt:lpstr>Pobieranie danych zewnętrznych</vt:lpstr>
      <vt:lpstr>Konsolidacja danych</vt:lpstr>
      <vt:lpstr>Program szkolenia</vt:lpstr>
      <vt:lpstr>Baza danych</vt:lpstr>
      <vt:lpstr>Specyfikacja bazy danych programu Microsoft Access</vt:lpstr>
      <vt:lpstr>Relacyjne systemy zarządzania bazami danych (RDBMS)</vt:lpstr>
      <vt:lpstr>Relacyjne bazy danych</vt:lpstr>
      <vt:lpstr>Struktura bazy danych</vt:lpstr>
      <vt:lpstr>Normalizacja danych</vt:lpstr>
      <vt:lpstr>Tabele</vt:lpstr>
      <vt:lpstr>Przykłady tabel — powielone informacje o dostawcach</vt:lpstr>
      <vt:lpstr>Przykłady tabel</vt:lpstr>
      <vt:lpstr>Specyfikacja tabel programu Microsoft Access</vt:lpstr>
      <vt:lpstr>Relacje</vt:lpstr>
      <vt:lpstr>Kwerendy</vt:lpstr>
      <vt:lpstr>Typy kwerend</vt:lpstr>
      <vt:lpstr>Specyfikacja kwerend programu Microsoft Access</vt:lpstr>
      <vt:lpstr>Formularze</vt:lpstr>
      <vt:lpstr>Specyfikacja formularzy i raportów programu Microsoft Access</vt:lpstr>
      <vt:lpstr>Nadawanie formantowi atrybutu tylko do odczytu</vt:lpstr>
      <vt:lpstr>Raporty</vt:lpstr>
      <vt:lpstr>Raporty drukowane</vt:lpstr>
      <vt:lpstr>Typ danych</vt:lpstr>
      <vt:lpstr>Typy kryteriów</vt:lpstr>
      <vt:lpstr>Kolejność operatorów</vt:lpstr>
      <vt:lpstr>Obliczanie dat</vt:lpstr>
      <vt:lpstr>Funkcje w kwerendach sumujących</vt:lpstr>
      <vt:lpstr>Przykładowe wyrażenia i obliczenia</vt:lpstr>
      <vt:lpstr>Przykładowe wyrażenia zawierające daty</vt:lpstr>
      <vt:lpstr>Wyrażenia sprawdzające występowanie wartości null</vt:lpstr>
      <vt:lpstr>Symbole wieloznaczne + Like …</vt:lpstr>
      <vt:lpstr>Wyszukiwanie symboli wieloznacznych</vt:lpstr>
      <vt:lpstr>Tworzenie masek wprowadzania</vt:lpstr>
      <vt:lpstr>Maski wprowadzania</vt:lpstr>
      <vt:lpstr>Sprawdzanie poprawności danych</vt:lpstr>
      <vt:lpstr>Specyfikacja makr programu Microsoft Access</vt:lpstr>
      <vt:lpstr>Program szkolenia</vt:lpstr>
      <vt:lpstr>Analiza serwera</vt:lpstr>
      <vt:lpstr>Wersje serwera</vt:lpstr>
      <vt:lpstr>Wersje serwera</vt:lpstr>
      <vt:lpstr>Architektura MS SQL Server</vt:lpstr>
      <vt:lpstr>Architektura MS SQL Server</vt:lpstr>
      <vt:lpstr>Środowisko: MS SQL Server Management Studio</vt:lpstr>
      <vt:lpstr>Archiwizacja bazy danych</vt:lpstr>
      <vt:lpstr>Tworzenie zapytań w języku SQL</vt:lpstr>
      <vt:lpstr>Tworzenie struktury bazy danych</vt:lpstr>
      <vt:lpstr>WIZUALIZACJA DANYCH</vt:lpstr>
      <vt:lpstr>Ankieta  http://e-profesor.comarch.pl/ankieta</vt:lpstr>
      <vt:lpstr>DZIĘKUJEMY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Dominik Pietruszka</dc:creator>
  <cp:lastModifiedBy>Sebastian Kimaczyński</cp:lastModifiedBy>
  <cp:revision>248</cp:revision>
  <dcterms:created xsi:type="dcterms:W3CDTF">2015-08-12T08:39:11Z</dcterms:created>
  <dcterms:modified xsi:type="dcterms:W3CDTF">2017-11-28T07:07:21Z</dcterms:modified>
</cp:coreProperties>
</file>